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91" r:id="rId5"/>
    <p:sldId id="328" r:id="rId6"/>
    <p:sldId id="302" r:id="rId7"/>
    <p:sldId id="313" r:id="rId8"/>
    <p:sldId id="331" r:id="rId9"/>
    <p:sldId id="303" r:id="rId10"/>
    <p:sldId id="362" r:id="rId11"/>
    <p:sldId id="294" r:id="rId12"/>
    <p:sldId id="358" r:id="rId13"/>
    <p:sldId id="359" r:id="rId14"/>
    <p:sldId id="341" r:id="rId15"/>
    <p:sldId id="343" r:id="rId16"/>
    <p:sldId id="300" r:id="rId17"/>
    <p:sldId id="346" r:id="rId18"/>
    <p:sldId id="356" r:id="rId19"/>
    <p:sldId id="342" r:id="rId20"/>
    <p:sldId id="333" r:id="rId21"/>
    <p:sldId id="301" r:id="rId22"/>
    <p:sldId id="308" r:id="rId23"/>
    <p:sldId id="310" r:id="rId24"/>
    <p:sldId id="345" r:id="rId25"/>
    <p:sldId id="347" r:id="rId26"/>
    <p:sldId id="349" r:id="rId27"/>
    <p:sldId id="348" r:id="rId28"/>
    <p:sldId id="350" r:id="rId29"/>
    <p:sldId id="351" r:id="rId30"/>
    <p:sldId id="360" r:id="rId31"/>
    <p:sldId id="361" r:id="rId32"/>
    <p:sldId id="352" r:id="rId33"/>
    <p:sldId id="353" r:id="rId34"/>
    <p:sldId id="354" r:id="rId35"/>
    <p:sldId id="355"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AF97"/>
    <a:srgbClr val="FF8553"/>
    <a:srgbClr val="C89269"/>
    <a:srgbClr val="F9DB0E"/>
    <a:srgbClr val="F2E6BE"/>
    <a:srgbClr val="FEAC71"/>
    <a:srgbClr val="FF8354"/>
    <a:srgbClr val="BD3D3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DED5B1-8924-451F-B04D-A6CB201201D8}" v="3" dt="2024-02-20T04:19:10.7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935" autoAdjust="0"/>
  </p:normalViewPr>
  <p:slideViewPr>
    <p:cSldViewPr snapToGrid="0">
      <p:cViewPr varScale="1">
        <p:scale>
          <a:sx n="73" d="100"/>
          <a:sy n="73" d="100"/>
        </p:scale>
        <p:origin x="1070" y="67"/>
      </p:cViewPr>
      <p:guideLst>
        <p:guide orient="horz" pos="3024"/>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967B580E-BB12-458A-8A67-A4E85A97E57A}" type="datetimeFigureOut">
              <a:rPr lang="en-US" smtClean="0"/>
              <a:t>4/17/2024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5E485773-E831-40C3-B08E-FE9BDAA69383}" type="slidenum">
              <a:rPr lang="en-US" smtClean="0"/>
              <a:t>‹#›</a:t>
            </a:fld>
            <a:endParaRPr lang="en-US" dirty="0"/>
          </a:p>
        </p:txBody>
      </p:sp>
    </p:spTree>
    <p:extLst>
      <p:ext uri="{BB962C8B-B14F-4D97-AF65-F5344CB8AC3E}">
        <p14:creationId xmlns:p14="http://schemas.microsoft.com/office/powerpoint/2010/main" val="414095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file:///C:\Users\balan\OneDrive\____I%20AM%20HIS_____\Broken%20Arrow\Fundraising\ArizonaStateFactSheet_NAMI.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dirty="0">
                <a:solidFill>
                  <a:srgbClr val="15383B"/>
                </a:solidFill>
                <a:latin typeface="Footlight MT Light" panose="0204060206030A020304" pitchFamily="18" charset="0"/>
              </a:rPr>
              <a:t>GALATIANS 1:12</a:t>
            </a:r>
          </a:p>
          <a:p>
            <a:r>
              <a:rPr lang="en-US" sz="1700" b="1" dirty="0">
                <a:solidFill>
                  <a:srgbClr val="15383B"/>
                </a:solidFill>
                <a:latin typeface="Footlight MT Light" panose="0204060206030A020304" pitchFamily="18" charset="0"/>
              </a:rPr>
              <a:t>MATTHEW 19:29  PSALM 34:4</a:t>
            </a:r>
          </a:p>
          <a:p>
            <a:endParaRPr lang="en-US" sz="1700" b="1" dirty="0">
              <a:solidFill>
                <a:srgbClr val="15383B"/>
              </a:solidFill>
              <a:latin typeface="Footlight MT Light" panose="0204060206030A020304" pitchFamily="18" charset="0"/>
            </a:endParaRPr>
          </a:p>
          <a:p>
            <a:r>
              <a:rPr lang="en-US" sz="1700" b="1" dirty="0">
                <a:solidFill>
                  <a:srgbClr val="15383B"/>
                </a:solidFill>
                <a:latin typeface="Footlight MT Light" panose="0204060206030A020304" pitchFamily="18" charset="0"/>
              </a:rPr>
              <a:t>EXPERIENCE FREEDOM IN TRUE RELATIONSHIP</a:t>
            </a:r>
          </a:p>
          <a:p>
            <a:endParaRPr lang="en-US" sz="1700" b="1" dirty="0">
              <a:solidFill>
                <a:srgbClr val="15383B"/>
              </a:solidFill>
              <a:latin typeface="Footlight MT Light" panose="0204060206030A020304" pitchFamily="18" charset="0"/>
            </a:endParaRPr>
          </a:p>
          <a:p>
            <a:endParaRPr lang="en-US" sz="1700" b="1" dirty="0">
              <a:solidFill>
                <a:srgbClr val="15383B"/>
              </a:solidFill>
              <a:latin typeface="Footlight MT Light" panose="0204060206030A020304" pitchFamily="18" charset="0"/>
            </a:endParaRPr>
          </a:p>
          <a:p>
            <a:endParaRPr lang="en-US" sz="1700" b="1" dirty="0">
              <a:solidFill>
                <a:srgbClr val="15383B"/>
              </a:solidFill>
              <a:latin typeface="Footlight MT Light" panose="0204060206030A020304" pitchFamily="18" charset="0"/>
            </a:endParaRPr>
          </a:p>
          <a:p>
            <a:endParaRPr lang="en-US" dirty="0"/>
          </a:p>
        </p:txBody>
      </p:sp>
      <p:sp>
        <p:nvSpPr>
          <p:cNvPr id="4" name="Slide Number Placeholder 3"/>
          <p:cNvSpPr>
            <a:spLocks noGrp="1"/>
          </p:cNvSpPr>
          <p:nvPr>
            <p:ph type="sldNum" sz="quarter" idx="5"/>
          </p:nvPr>
        </p:nvSpPr>
        <p:spPr/>
        <p:txBody>
          <a:bodyPr/>
          <a:lstStyle/>
          <a:p>
            <a:fld id="{5E485773-E831-40C3-B08E-FE9BDAA69383}" type="slidenum">
              <a:rPr lang="en-US" smtClean="0"/>
              <a:t>1</a:t>
            </a:fld>
            <a:endParaRPr lang="en-US" dirty="0"/>
          </a:p>
        </p:txBody>
      </p:sp>
    </p:spTree>
    <p:extLst>
      <p:ext uri="{BB962C8B-B14F-4D97-AF65-F5344CB8AC3E}">
        <p14:creationId xmlns:p14="http://schemas.microsoft.com/office/powerpoint/2010/main" val="31295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https://www.srpnet.com/about/history/canal-history</a:t>
            </a:r>
          </a:p>
        </p:txBody>
      </p:sp>
      <p:sp>
        <p:nvSpPr>
          <p:cNvPr id="4" name="Slide Number Placeholder 3"/>
          <p:cNvSpPr>
            <a:spLocks noGrp="1"/>
          </p:cNvSpPr>
          <p:nvPr>
            <p:ph type="sldNum" sz="quarter" idx="5"/>
          </p:nvPr>
        </p:nvSpPr>
        <p:spPr/>
        <p:txBody>
          <a:bodyPr/>
          <a:lstStyle/>
          <a:p>
            <a:fld id="{5E485773-E831-40C3-B08E-FE9BDAA69383}" type="slidenum">
              <a:rPr lang="en-US" smtClean="0"/>
              <a:t>14</a:t>
            </a:fld>
            <a:endParaRPr lang="en-US" dirty="0"/>
          </a:p>
        </p:txBody>
      </p:sp>
    </p:spTree>
    <p:extLst>
      <p:ext uri="{BB962C8B-B14F-4D97-AF65-F5344CB8AC3E}">
        <p14:creationId xmlns:p14="http://schemas.microsoft.com/office/powerpoint/2010/main" val="4239697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ArizonaStateFactSheet_NAMI.pdf</a:t>
            </a:r>
            <a:endParaRPr lang="en-US" dirty="0"/>
          </a:p>
        </p:txBody>
      </p:sp>
      <p:sp>
        <p:nvSpPr>
          <p:cNvPr id="4" name="Slide Number Placeholder 3"/>
          <p:cNvSpPr>
            <a:spLocks noGrp="1"/>
          </p:cNvSpPr>
          <p:nvPr>
            <p:ph type="sldNum" sz="quarter" idx="5"/>
          </p:nvPr>
        </p:nvSpPr>
        <p:spPr/>
        <p:txBody>
          <a:bodyPr/>
          <a:lstStyle/>
          <a:p>
            <a:fld id="{5E485773-E831-40C3-B08E-FE9BDAA69383}" type="slidenum">
              <a:rPr lang="en-US" smtClean="0"/>
              <a:t>21</a:t>
            </a:fld>
            <a:endParaRPr lang="en-US" dirty="0"/>
          </a:p>
        </p:txBody>
      </p:sp>
    </p:spTree>
    <p:extLst>
      <p:ext uri="{BB962C8B-B14F-4D97-AF65-F5344CB8AC3E}">
        <p14:creationId xmlns:p14="http://schemas.microsoft.com/office/powerpoint/2010/main" val="1098262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85773-E831-40C3-B08E-FE9BDAA69383}" type="slidenum">
              <a:rPr lang="en-US" smtClean="0"/>
              <a:t>23</a:t>
            </a:fld>
            <a:endParaRPr lang="en-US" dirty="0"/>
          </a:p>
        </p:txBody>
      </p:sp>
    </p:spTree>
    <p:extLst>
      <p:ext uri="{BB962C8B-B14F-4D97-AF65-F5344CB8AC3E}">
        <p14:creationId xmlns:p14="http://schemas.microsoft.com/office/powerpoint/2010/main" val="887475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NOT ALONE IN THIS STRUGGLE</a:t>
            </a:r>
          </a:p>
        </p:txBody>
      </p:sp>
      <p:sp>
        <p:nvSpPr>
          <p:cNvPr id="4" name="Slide Number Placeholder 3"/>
          <p:cNvSpPr>
            <a:spLocks noGrp="1"/>
          </p:cNvSpPr>
          <p:nvPr>
            <p:ph type="sldNum" sz="quarter" idx="5"/>
          </p:nvPr>
        </p:nvSpPr>
        <p:spPr/>
        <p:txBody>
          <a:bodyPr/>
          <a:lstStyle/>
          <a:p>
            <a:fld id="{5E485773-E831-40C3-B08E-FE9BDAA69383}" type="slidenum">
              <a:rPr lang="en-US" smtClean="0"/>
              <a:t>2</a:t>
            </a:fld>
            <a:endParaRPr lang="en-US" dirty="0"/>
          </a:p>
        </p:txBody>
      </p:sp>
    </p:spTree>
    <p:extLst>
      <p:ext uri="{BB962C8B-B14F-4D97-AF65-F5344CB8AC3E}">
        <p14:creationId xmlns:p14="http://schemas.microsoft.com/office/powerpoint/2010/main" val="3620980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anxiety was simply a natural response to wake up.  A resistance to the systems of this world.  And the more we ignore it, the worse it gets</a:t>
            </a:r>
          </a:p>
          <a:p>
            <a:endParaRPr lang="en-US" dirty="0"/>
          </a:p>
          <a:p>
            <a:r>
              <a:rPr lang="en-US" dirty="0"/>
              <a:t>THEORY OF CONSTRAINTS – </a:t>
            </a:r>
          </a:p>
          <a:p>
            <a:r>
              <a:rPr lang="en-US" dirty="0"/>
              <a:t>Mental health issues are rooted in lack of freedom, scarcity mindset, overexposure to stress, and lack of unity in purpose.  If people feel that they are able to find their talents and gifts, use them in the service of others and they have purpose in their life, they heal.</a:t>
            </a:r>
          </a:p>
          <a:p>
            <a:r>
              <a:rPr lang="en-US" dirty="0"/>
              <a:t>So much of our current health issues today are tied to mental / emotional health and stress impacting the body and creating illness.</a:t>
            </a:r>
          </a:p>
          <a:p>
            <a:r>
              <a:rPr lang="en-US" dirty="0"/>
              <a:t>If people have a community where they are honest, free from judgment, and know that people have their back…stress levels decrease.</a:t>
            </a:r>
          </a:p>
          <a:p>
            <a:r>
              <a:rPr lang="en-US" dirty="0"/>
              <a:t>If people know they have an abundance of resource as opposed to scarcity and lack (including emotional and spiritual stability / consistency), stress levels decrease.</a:t>
            </a:r>
          </a:p>
          <a:p>
            <a:endParaRPr lang="en-US" dirty="0"/>
          </a:p>
          <a:p>
            <a:endParaRPr lang="en-US" dirty="0"/>
          </a:p>
        </p:txBody>
      </p:sp>
      <p:sp>
        <p:nvSpPr>
          <p:cNvPr id="4" name="Slide Number Placeholder 3"/>
          <p:cNvSpPr>
            <a:spLocks noGrp="1"/>
          </p:cNvSpPr>
          <p:nvPr>
            <p:ph type="sldNum" sz="quarter" idx="5"/>
          </p:nvPr>
        </p:nvSpPr>
        <p:spPr/>
        <p:txBody>
          <a:bodyPr/>
          <a:lstStyle/>
          <a:p>
            <a:fld id="{5E485773-E831-40C3-B08E-FE9BDAA69383}" type="slidenum">
              <a:rPr lang="en-US" smtClean="0"/>
              <a:t>3</a:t>
            </a:fld>
            <a:endParaRPr lang="en-US" dirty="0"/>
          </a:p>
        </p:txBody>
      </p:sp>
    </p:spTree>
    <p:extLst>
      <p:ext uri="{BB962C8B-B14F-4D97-AF65-F5344CB8AC3E}">
        <p14:creationId xmlns:p14="http://schemas.microsoft.com/office/powerpoint/2010/main" val="1425368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Behold, he is coming with the clouds, and every eye will see him…</a:t>
            </a:r>
          </a:p>
          <a:p>
            <a:pPr defTabSz="881390">
              <a:defRPr/>
            </a:pPr>
            <a:endParaRPr lang="en-US" i="1" dirty="0"/>
          </a:p>
          <a:p>
            <a:pPr defTabSz="881390">
              <a:defRPr/>
            </a:pPr>
            <a:r>
              <a:rPr lang="en-US" i="1" dirty="0"/>
              <a:t>IN 2019 – EVERYTHING CHANGED….7 DAY OUTPATIENT….CREATE THE ENVIRONMENT….</a:t>
            </a:r>
          </a:p>
          <a:p>
            <a:pPr defTabSz="881390">
              <a:defRPr/>
            </a:pPr>
            <a:r>
              <a:rPr lang="en-US" i="1" dirty="0"/>
              <a:t>ATTENDED AN EQUINE THERAPY PROGRAM CALLED RITE OF PASSAGE</a:t>
            </a:r>
          </a:p>
          <a:p>
            <a:pPr defTabSz="881390">
              <a:defRPr/>
            </a:pPr>
            <a:endParaRPr lang="en-US" i="1" dirty="0"/>
          </a:p>
          <a:p>
            <a:pPr defTabSz="881390">
              <a:defRPr/>
            </a:pPr>
            <a:r>
              <a:rPr lang="en-US" i="1" dirty="0"/>
              <a:t>and he that sat upon him was called Faithful and True…</a:t>
            </a:r>
          </a:p>
          <a:p>
            <a:endParaRPr lang="en-US" dirty="0"/>
          </a:p>
          <a:p>
            <a:endParaRPr lang="en-US" dirty="0"/>
          </a:p>
          <a:p>
            <a:r>
              <a:rPr lang="en-US" dirty="0"/>
              <a:t>https://www.freepik.com/premium-photo/black-horse-with-white-eyes-runs-through-foggy-field_44019559.htm</a:t>
            </a:r>
          </a:p>
          <a:p>
            <a:r>
              <a:rPr lang="en-US" dirty="0"/>
              <a:t>https://www.google.com/search?q=dark+horse%2C+fog%2C+eye&amp;tbm=isch&amp;ved=2ahUKEwiurLeZ7N__AhXwAUQIHUvDCDIQ2-cCegQIABAA&amp;oq=dark+horse%2C+fog%2C+eye&amp;gs_lcp=CgNpbWcQAzoECCMQJzoJCAAQGBCABBAKOgcIABAYEIAEOgUIABCABDoGCAAQCBAeOgQIABADOggIABCABBCxAzoGCAAQBRAeUK8QWL8hYI8jaABwAHgAgAG7BYgB7QySAQc5LjMuNS0xmAEAoAEBqgELZ3dzLXdpei1pbWfAAQE&amp;sclient=img&amp;ei=CfKYZO6DEPCDkPIPy4ajkAM&amp;bih=731&amp;biw=1536&amp;client=firefox-b-1-d&amp;hl=en</a:t>
            </a:r>
          </a:p>
          <a:p>
            <a:r>
              <a:rPr lang="en-US" dirty="0"/>
              <a:t>https://www.shutterstock.com/search/dark-horse</a:t>
            </a:r>
          </a:p>
          <a:p>
            <a:endParaRPr lang="en-US" dirty="0"/>
          </a:p>
          <a:p>
            <a:r>
              <a:rPr lang="en-US" dirty="0"/>
              <a:t>https://www.shutterstock.com/search/similar/1332168638</a:t>
            </a:r>
          </a:p>
          <a:p>
            <a:endParaRPr lang="en-US" dirty="0"/>
          </a:p>
          <a:p>
            <a:r>
              <a:rPr lang="en-US" dirty="0"/>
              <a:t>https://www.shutterstock.com/image-photo/portrait-beautiful-black-horse-on-background-1424162639</a:t>
            </a:r>
          </a:p>
        </p:txBody>
      </p:sp>
      <p:sp>
        <p:nvSpPr>
          <p:cNvPr id="4" name="Slide Number Placeholder 3"/>
          <p:cNvSpPr>
            <a:spLocks noGrp="1"/>
          </p:cNvSpPr>
          <p:nvPr>
            <p:ph type="sldNum" sz="quarter" idx="5"/>
          </p:nvPr>
        </p:nvSpPr>
        <p:spPr/>
        <p:txBody>
          <a:bodyPr/>
          <a:lstStyle/>
          <a:p>
            <a:fld id="{5E485773-E831-40C3-B08E-FE9BDAA69383}" type="slidenum">
              <a:rPr lang="en-US" smtClean="0"/>
              <a:t>4</a:t>
            </a:fld>
            <a:endParaRPr lang="en-US" dirty="0"/>
          </a:p>
        </p:txBody>
      </p:sp>
    </p:spTree>
    <p:extLst>
      <p:ext uri="{BB962C8B-B14F-4D97-AF65-F5344CB8AC3E}">
        <p14:creationId xmlns:p14="http://schemas.microsoft.com/office/powerpoint/2010/main" val="2259540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2019 – Empathy based equine therapy program called Rite of Passage.</a:t>
            </a:r>
          </a:p>
          <a:p>
            <a:r>
              <a:rPr lang="en-US" dirty="0"/>
              <a:t>Most awakening experience</a:t>
            </a:r>
          </a:p>
          <a:p>
            <a:r>
              <a:rPr lang="en-US" dirty="0"/>
              <a:t>Communication, relationship, trust, hope – then something happened.</a:t>
            </a:r>
          </a:p>
          <a:p>
            <a:r>
              <a:rPr lang="en-US" dirty="0"/>
              <a:t>Same place as therapy session</a:t>
            </a:r>
          </a:p>
          <a:p>
            <a:r>
              <a:rPr lang="en-US" dirty="0"/>
              <a:t>Share our darkness….horse leads….shows us this as they are honest, face fears….walk right through it</a:t>
            </a:r>
          </a:p>
          <a:p>
            <a:r>
              <a:rPr lang="en-US" dirty="0"/>
              <a:t>Experienced leadership like I had never seen</a:t>
            </a:r>
          </a:p>
          <a:p>
            <a:r>
              <a:rPr lang="en-US" dirty="0"/>
              <a:t>Modeled our relationship with God</a:t>
            </a:r>
          </a:p>
          <a:p>
            <a:r>
              <a:rPr lang="en-US" dirty="0"/>
              <a:t>Using natural horsemanship and wild or high anxiety horses</a:t>
            </a:r>
          </a:p>
          <a:p>
            <a:r>
              <a:rPr lang="en-US" dirty="0"/>
              <a:t>Survival mode….much the same as we are when we are experiencing mental / nervous system issues.</a:t>
            </a:r>
          </a:p>
          <a:p>
            <a:endParaRPr lang="en-US" dirty="0"/>
          </a:p>
          <a:p>
            <a:r>
              <a:rPr lang="en-US" dirty="0"/>
              <a:t>Put a face to the story</a:t>
            </a:r>
          </a:p>
          <a:p>
            <a:r>
              <a:rPr lang="en-US" dirty="0"/>
              <a:t>Problem statement followed</a:t>
            </a:r>
          </a:p>
          <a:p>
            <a:endParaRPr lang="en-US" dirty="0"/>
          </a:p>
          <a:p>
            <a:r>
              <a:rPr lang="en-US" dirty="0"/>
              <a:t>Saw it</a:t>
            </a:r>
          </a:p>
          <a:p>
            <a:r>
              <a:rPr lang="en-US" dirty="0"/>
              <a:t>Cowboys needed </a:t>
            </a:r>
            <a:r>
              <a:rPr lang="en-US" dirty="0" err="1"/>
              <a:t>exposture</a:t>
            </a:r>
            <a:endParaRPr lang="en-US" dirty="0"/>
          </a:p>
          <a:p>
            <a:r>
              <a:rPr lang="en-US" dirty="0" err="1"/>
              <a:t>Heros</a:t>
            </a:r>
            <a:r>
              <a:rPr lang="en-US" dirty="0"/>
              <a:t> needed a community to serve</a:t>
            </a:r>
          </a:p>
          <a:p>
            <a:endParaRPr lang="en-US" dirty="0"/>
          </a:p>
          <a:p>
            <a:endParaRPr lang="en-US" dirty="0"/>
          </a:p>
          <a:p>
            <a:endParaRPr lang="en-US" dirty="0"/>
          </a:p>
          <a:p>
            <a:r>
              <a:rPr lang="en-US" dirty="0"/>
              <a:t>Property and platform</a:t>
            </a:r>
          </a:p>
          <a:p>
            <a:r>
              <a:rPr lang="en-US" dirty="0"/>
              <a:t>Resources available…</a:t>
            </a:r>
          </a:p>
          <a:p>
            <a:endParaRPr lang="en-US" dirty="0"/>
          </a:p>
          <a:p>
            <a:r>
              <a:rPr lang="en-US" dirty="0"/>
              <a:t>7 key customers….</a:t>
            </a:r>
          </a:p>
          <a:p>
            <a:endParaRPr lang="en-US" dirty="0"/>
          </a:p>
        </p:txBody>
      </p:sp>
      <p:sp>
        <p:nvSpPr>
          <p:cNvPr id="4" name="Slide Number Placeholder 3"/>
          <p:cNvSpPr>
            <a:spLocks noGrp="1"/>
          </p:cNvSpPr>
          <p:nvPr>
            <p:ph type="sldNum" sz="quarter" idx="5"/>
          </p:nvPr>
        </p:nvSpPr>
        <p:spPr/>
        <p:txBody>
          <a:bodyPr/>
          <a:lstStyle/>
          <a:p>
            <a:fld id="{5E485773-E831-40C3-B08E-FE9BDAA69383}" type="slidenum">
              <a:rPr lang="en-US" smtClean="0"/>
              <a:t>5</a:t>
            </a:fld>
            <a:endParaRPr lang="en-US" dirty="0"/>
          </a:p>
        </p:txBody>
      </p:sp>
    </p:spTree>
    <p:extLst>
      <p:ext uri="{BB962C8B-B14F-4D97-AF65-F5344CB8AC3E}">
        <p14:creationId xmlns:p14="http://schemas.microsoft.com/office/powerpoint/2010/main" val="2641098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mountains</a:t>
            </a:r>
          </a:p>
          <a:p>
            <a:r>
              <a:rPr lang="en-US" dirty="0"/>
              <a:t>https://www.google.com/search?client=firefox-b-1-d&amp;sxsrf=APwXEdfbNa_SYOZWg8nQfyjcQb8GbkmEUw:1687793608441&amp;q=red+mountains,+dark&amp;tbm=isch&amp;sa=X&amp;ved=2ahUKEwiexvCToeH_AhV5L0QIHcFKCzoQ0pQJegQIDhAB&amp;biw=1536&amp;bih=731&amp;dpr=1.25</a:t>
            </a:r>
          </a:p>
        </p:txBody>
      </p:sp>
      <p:sp>
        <p:nvSpPr>
          <p:cNvPr id="4" name="Slide Number Placeholder 3"/>
          <p:cNvSpPr>
            <a:spLocks noGrp="1"/>
          </p:cNvSpPr>
          <p:nvPr>
            <p:ph type="sldNum" sz="quarter" idx="5"/>
          </p:nvPr>
        </p:nvSpPr>
        <p:spPr/>
        <p:txBody>
          <a:bodyPr/>
          <a:lstStyle/>
          <a:p>
            <a:fld id="{5E485773-E831-40C3-B08E-FE9BDAA69383}" type="slidenum">
              <a:rPr lang="en-US" smtClean="0"/>
              <a:t>6</a:t>
            </a:fld>
            <a:endParaRPr lang="en-US" dirty="0"/>
          </a:p>
        </p:txBody>
      </p:sp>
    </p:spTree>
    <p:extLst>
      <p:ext uri="{BB962C8B-B14F-4D97-AF65-F5344CB8AC3E}">
        <p14:creationId xmlns:p14="http://schemas.microsoft.com/office/powerpoint/2010/main" val="4049794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team bios and detail here….</a:t>
            </a:r>
          </a:p>
          <a:p>
            <a:r>
              <a:rPr lang="en-US" dirty="0"/>
              <a:t>Experience freedom through relationship</a:t>
            </a:r>
          </a:p>
        </p:txBody>
      </p:sp>
      <p:sp>
        <p:nvSpPr>
          <p:cNvPr id="4" name="Slide Number Placeholder 3"/>
          <p:cNvSpPr>
            <a:spLocks noGrp="1"/>
          </p:cNvSpPr>
          <p:nvPr>
            <p:ph type="sldNum" sz="quarter" idx="5"/>
          </p:nvPr>
        </p:nvSpPr>
        <p:spPr/>
        <p:txBody>
          <a:bodyPr/>
          <a:lstStyle/>
          <a:p>
            <a:fld id="{5E485773-E831-40C3-B08E-FE9BDAA69383}" type="slidenum">
              <a:rPr lang="en-US" smtClean="0"/>
              <a:t>8</a:t>
            </a:fld>
            <a:endParaRPr lang="en-US" dirty="0"/>
          </a:p>
        </p:txBody>
      </p:sp>
    </p:spTree>
    <p:extLst>
      <p:ext uri="{BB962C8B-B14F-4D97-AF65-F5344CB8AC3E}">
        <p14:creationId xmlns:p14="http://schemas.microsoft.com/office/powerpoint/2010/main" val="2252929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rtl="0">
              <a:buFont typeface="Arial" panose="020B0604020202020204" pitchFamily="34" charset="0"/>
              <a:buChar char="•"/>
            </a:pPr>
            <a:r>
              <a:rPr lang="en-US" sz="1200" b="0" i="0" u="none" strike="noStrike" baseline="0" dirty="0">
                <a:solidFill>
                  <a:srgbClr val="604878"/>
                </a:solidFill>
                <a:latin typeface="Franklin Gothic Book" panose="020B0503020102020204" pitchFamily="34" charset="0"/>
              </a:rPr>
              <a:t>Financial structure</a:t>
            </a:r>
          </a:p>
          <a:p>
            <a:pPr marL="171450" marR="0" indent="-171450" rtl="0">
              <a:buFont typeface="Arial" panose="020B0604020202020204" pitchFamily="34" charset="0"/>
              <a:buChar char="•"/>
            </a:pPr>
            <a:r>
              <a:rPr lang="en-US" sz="1200" b="0" i="0" u="none" strike="noStrike" baseline="0" dirty="0">
                <a:solidFill>
                  <a:srgbClr val="604878"/>
                </a:solidFill>
                <a:latin typeface="Franklin Gothic Book" panose="020B0503020102020204" pitchFamily="34" charset="0"/>
              </a:rPr>
              <a:t>100K?</a:t>
            </a:r>
          </a:p>
          <a:p>
            <a:pPr marL="171450" marR="0" indent="-171450" rtl="0">
              <a:buFont typeface="Arial" panose="020B0604020202020204" pitchFamily="34" charset="0"/>
              <a:buChar char="•"/>
            </a:pPr>
            <a:r>
              <a:rPr lang="en-US" sz="1200" b="0" i="0" u="none" strike="noStrike" baseline="0" dirty="0">
                <a:solidFill>
                  <a:srgbClr val="604878"/>
                </a:solidFill>
                <a:latin typeface="Franklin Gothic Book" panose="020B0503020102020204" pitchFamily="34" charset="0"/>
              </a:rPr>
              <a:t>10% to give back</a:t>
            </a:r>
          </a:p>
          <a:p>
            <a:pPr marL="171450" marR="0" indent="-171450" rtl="0">
              <a:buFont typeface="Arial" panose="020B0604020202020204" pitchFamily="34" charset="0"/>
              <a:buChar char="•"/>
            </a:pPr>
            <a:r>
              <a:rPr lang="en-US" sz="1200" b="0" i="0" u="none" strike="noStrike" baseline="0" dirty="0">
                <a:solidFill>
                  <a:srgbClr val="604878"/>
                </a:solidFill>
                <a:latin typeface="Franklin Gothic Book" panose="020B0503020102020204" pitchFamily="34" charset="0"/>
              </a:rPr>
              <a:t>10% to scholarships</a:t>
            </a:r>
          </a:p>
          <a:p>
            <a:pPr marL="171450" marR="0" indent="-171450" rtl="0">
              <a:buFont typeface="Arial" panose="020B0604020202020204" pitchFamily="34" charset="0"/>
              <a:buChar char="•"/>
            </a:pPr>
            <a:r>
              <a:rPr lang="en-US" sz="1200" b="0" i="0" u="none" strike="noStrike" baseline="0" dirty="0">
                <a:solidFill>
                  <a:srgbClr val="604878"/>
                </a:solidFill>
                <a:latin typeface="Franklin Gothic Book" panose="020B0503020102020204" pitchFamily="34" charset="0"/>
              </a:rPr>
              <a:t>10% to operations investment payback</a:t>
            </a:r>
          </a:p>
          <a:p>
            <a:pPr marL="171450" marR="0" indent="-171450" rtl="0">
              <a:buFont typeface="Arial" panose="020B0604020202020204" pitchFamily="34" charset="0"/>
              <a:buChar char="•"/>
            </a:pPr>
            <a:r>
              <a:rPr lang="en-US" sz="1200" b="0" i="0" u="none" strike="noStrike" baseline="0" dirty="0">
                <a:solidFill>
                  <a:srgbClr val="604878"/>
                </a:solidFill>
                <a:latin typeface="Franklin Gothic Book" panose="020B0503020102020204" pitchFamily="34" charset="0"/>
              </a:rPr>
              <a:t>10% to Marketing</a:t>
            </a:r>
          </a:p>
          <a:p>
            <a:pPr marL="171450" marR="0" indent="-171450" rtl="0">
              <a:buFont typeface="Arial" panose="020B0604020202020204" pitchFamily="34" charset="0"/>
              <a:buChar char="•"/>
            </a:pPr>
            <a:r>
              <a:rPr lang="en-US" sz="1200" b="0" i="0" u="none" strike="noStrike" baseline="0" dirty="0">
                <a:solidFill>
                  <a:srgbClr val="604878"/>
                </a:solidFill>
                <a:latin typeface="Franklin Gothic Book" panose="020B0503020102020204" pitchFamily="34" charset="0"/>
              </a:rPr>
              <a:t>10% to Community building</a:t>
            </a:r>
          </a:p>
          <a:p>
            <a:pPr marL="171450" marR="0" indent="-171450" rtl="0">
              <a:buFont typeface="Arial" panose="020B0604020202020204" pitchFamily="34" charset="0"/>
              <a:buChar char="•"/>
            </a:pPr>
            <a:r>
              <a:rPr lang="en-US" sz="1200" b="0" i="0" u="none" strike="noStrike" baseline="0" dirty="0">
                <a:solidFill>
                  <a:srgbClr val="604878"/>
                </a:solidFill>
                <a:latin typeface="Franklin Gothic Book" panose="020B0503020102020204" pitchFamily="34" charset="0"/>
              </a:rPr>
              <a:t>5% commission?</a:t>
            </a:r>
          </a:p>
          <a:p>
            <a:pPr marL="171450" marR="0" indent="-171450" rtl="0">
              <a:buFont typeface="Arial" panose="020B0604020202020204" pitchFamily="34" charset="0"/>
              <a:buChar char="•"/>
            </a:pPr>
            <a:r>
              <a:rPr lang="en-US" sz="1200" b="0" i="0" u="none" strike="noStrike" baseline="0" dirty="0">
                <a:solidFill>
                  <a:srgbClr val="604878"/>
                </a:solidFill>
                <a:latin typeface="Franklin Gothic Book" panose="020B0503020102020204" pitchFamily="34" charset="0"/>
              </a:rPr>
              <a:t>33% distribution in salary?</a:t>
            </a:r>
          </a:p>
          <a:p>
            <a:pPr marL="171450" marR="0" indent="-171450" rtl="0">
              <a:buFont typeface="Arial" panose="020B0604020202020204" pitchFamily="34" charset="0"/>
              <a:buChar char="•"/>
            </a:pPr>
            <a:r>
              <a:rPr lang="en-US" sz="1200" b="0" i="0" u="none" strike="noStrike" baseline="0" dirty="0">
                <a:solidFill>
                  <a:srgbClr val="604878"/>
                </a:solidFill>
                <a:latin typeface="Franklin Gothic Book" panose="020B0503020102020204" pitchFamily="34" charset="0"/>
              </a:rPr>
              <a:t>12% to ??</a:t>
            </a:r>
            <a:endParaRPr lang="en-US" dirty="0"/>
          </a:p>
        </p:txBody>
      </p:sp>
      <p:sp>
        <p:nvSpPr>
          <p:cNvPr id="4" name="Slide Number Placeholder 3"/>
          <p:cNvSpPr>
            <a:spLocks noGrp="1"/>
          </p:cNvSpPr>
          <p:nvPr>
            <p:ph type="sldNum" sz="quarter" idx="5"/>
          </p:nvPr>
        </p:nvSpPr>
        <p:spPr/>
        <p:txBody>
          <a:bodyPr/>
          <a:lstStyle/>
          <a:p>
            <a:fld id="{5E485773-E831-40C3-B08E-FE9BDAA69383}" type="slidenum">
              <a:rPr lang="en-US" smtClean="0"/>
              <a:t>10</a:t>
            </a:fld>
            <a:endParaRPr lang="en-US" dirty="0"/>
          </a:p>
        </p:txBody>
      </p:sp>
    </p:spTree>
    <p:extLst>
      <p:ext uri="{BB962C8B-B14F-4D97-AF65-F5344CB8AC3E}">
        <p14:creationId xmlns:p14="http://schemas.microsoft.com/office/powerpoint/2010/main" val="160590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customer types</a:t>
            </a:r>
          </a:p>
        </p:txBody>
      </p:sp>
      <p:sp>
        <p:nvSpPr>
          <p:cNvPr id="4" name="Slide Number Placeholder 3"/>
          <p:cNvSpPr>
            <a:spLocks noGrp="1"/>
          </p:cNvSpPr>
          <p:nvPr>
            <p:ph type="sldNum" sz="quarter" idx="5"/>
          </p:nvPr>
        </p:nvSpPr>
        <p:spPr/>
        <p:txBody>
          <a:bodyPr/>
          <a:lstStyle/>
          <a:p>
            <a:fld id="{5E485773-E831-40C3-B08E-FE9BDAA69383}" type="slidenum">
              <a:rPr lang="en-US" smtClean="0"/>
              <a:t>11</a:t>
            </a:fld>
            <a:endParaRPr lang="en-US" dirty="0"/>
          </a:p>
        </p:txBody>
      </p:sp>
    </p:spTree>
    <p:extLst>
      <p:ext uri="{BB962C8B-B14F-4D97-AF65-F5344CB8AC3E}">
        <p14:creationId xmlns:p14="http://schemas.microsoft.com/office/powerpoint/2010/main" val="152850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dirty="0"/>
          </a:p>
        </p:txBody>
      </p:sp>
      <p:sp useBgFill="1">
        <p:nvSpPr>
          <p:cNvPr id="5" name="Rectangle 4">
            <a:extLst>
              <a:ext uri="{FF2B5EF4-FFF2-40B4-BE49-F238E27FC236}">
                <a16:creationId xmlns:a16="http://schemas.microsoft.com/office/drawing/2014/main" id="{FE162AE6-C2BA-4446-A2D9-41A8F1A6153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a:extLst>
              <a:ext uri="{FF2B5EF4-FFF2-40B4-BE49-F238E27FC236}">
                <a16:creationId xmlns:a16="http://schemas.microsoft.com/office/drawing/2014/main" id="{7A267802-5F0D-4EE1-AF9D-EF2E4F23C392}"/>
              </a:ext>
              <a:ext uri="{C183D7F6-B498-43B3-948B-1728B52AA6E4}">
                <adec:decorative xmlns:adec="http://schemas.microsoft.com/office/drawing/2017/decorative" val="1"/>
              </a:ext>
            </a:extLst>
          </p:cNvPr>
          <p:cNvSpPr/>
          <p:nvPr userDrawn="1"/>
        </p:nvSpPr>
        <p:spPr>
          <a:xfrm>
            <a:off x="1775" y="0"/>
            <a:ext cx="43861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FB728D93-929A-4CAF-A102-3C217E9170B1}"/>
              </a:ext>
            </a:extLst>
          </p:cNvPr>
          <p:cNvSpPr>
            <a:spLocks noGrp="1"/>
          </p:cNvSpPr>
          <p:nvPr>
            <p:ph type="ctrTitle"/>
          </p:nvPr>
        </p:nvSpPr>
        <p:spPr>
          <a:xfrm>
            <a:off x="684361" y="428903"/>
            <a:ext cx="3071005" cy="3051391"/>
          </a:xfrm>
        </p:spPr>
        <p:txBody>
          <a:bodyPr anchor="b">
            <a:normAutofit/>
          </a:bodyPr>
          <a:lstStyle>
            <a:lvl1pPr algn="ctr">
              <a:lnSpc>
                <a:spcPct val="90000"/>
              </a:lnSpc>
              <a:defRPr>
                <a:solidFill>
                  <a:schemeClr val="tx2"/>
                </a:solidFill>
              </a:defRPr>
            </a:lvl1pPr>
          </a:lstStyle>
          <a:p>
            <a:pPr>
              <a:tabLst>
                <a:tab pos="3370263" algn="l"/>
              </a:tabLst>
            </a:pPr>
            <a:r>
              <a:rPr lang="en-US" sz="4000">
                <a:solidFill>
                  <a:schemeClr val="tx2">
                    <a:alpha val="75000"/>
                  </a:schemeClr>
                </a:solidFill>
              </a:rPr>
              <a:t>Click to edit Master title style</a:t>
            </a:r>
            <a:endParaRPr lang="en-US" sz="4000" dirty="0">
              <a:solidFill>
                <a:schemeClr val="tx2">
                  <a:alpha val="75000"/>
                </a:schemeClr>
              </a:solidFill>
            </a:endParaRPr>
          </a:p>
        </p:txBody>
      </p:sp>
      <p:sp>
        <p:nvSpPr>
          <p:cNvPr id="9" name="Subtitle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744876" y="5116529"/>
            <a:ext cx="2948684" cy="955497"/>
          </a:xfrm>
        </p:spPr>
        <p:txBody>
          <a:bodyPr>
            <a:normAutofit/>
          </a:bodyPr>
          <a:lstStyle>
            <a:lvl1pPr marL="0" indent="0" algn="ctr">
              <a:lnSpc>
                <a:spcPct val="150000"/>
              </a:lnSpc>
              <a:buNone/>
              <a:defRPr sz="1600" cap="all" spc="600" baseline="0">
                <a:solidFill>
                  <a:schemeClr val="tx2"/>
                </a:solidFill>
              </a:defRPr>
            </a:lvl1pPr>
          </a:lstStyle>
          <a:p>
            <a:r>
              <a:rPr lang="en-US" dirty="0">
                <a:solidFill>
                  <a:schemeClr val="tx2"/>
                </a:solidFill>
              </a:rPr>
              <a:t>subtitle</a:t>
            </a:r>
          </a:p>
        </p:txBody>
      </p:sp>
      <p:sp>
        <p:nvSpPr>
          <p:cNvPr id="10" name="Freeform: Shape 9">
            <a:extLst>
              <a:ext uri="{FF2B5EF4-FFF2-40B4-BE49-F238E27FC236}">
                <a16:creationId xmlns:a16="http://schemas.microsoft.com/office/drawing/2014/main" id="{13E1655C-FA7C-42D9-8EE1-E7CF6988A050}"/>
              </a:ext>
              <a:ext uri="{C183D7F6-B498-43B3-948B-1728B52AA6E4}">
                <adec:decorative xmlns:adec="http://schemas.microsoft.com/office/drawing/2017/decorative" val="1"/>
              </a:ext>
            </a:extLst>
          </p:cNvPr>
          <p:cNvSpPr/>
          <p:nvPr userDrawn="1"/>
        </p:nvSpPr>
        <p:spPr>
          <a:xfrm rot="13547565" flipH="1">
            <a:off x="1747479" y="3853642"/>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12" name="Picture Placeholder 11">
            <a:extLst>
              <a:ext uri="{FF2B5EF4-FFF2-40B4-BE49-F238E27FC236}">
                <a16:creationId xmlns:a16="http://schemas.microsoft.com/office/drawing/2014/main" id="{46441E9C-E7AE-4B2E-A8FF-F364980D9036}"/>
              </a:ext>
            </a:extLst>
          </p:cNvPr>
          <p:cNvSpPr>
            <a:spLocks noGrp="1"/>
          </p:cNvSpPr>
          <p:nvPr>
            <p:ph type="pic" sz="quarter" idx="13"/>
          </p:nvPr>
        </p:nvSpPr>
        <p:spPr>
          <a:xfrm>
            <a:off x="4383024" y="0"/>
            <a:ext cx="7808976" cy="6858000"/>
          </a:xfrm>
          <a:solidFill>
            <a:schemeClr val="bg2">
              <a:lumMod val="50000"/>
              <a:lumOff val="5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171283408"/>
      </p:ext>
    </p:extLst>
  </p:cSld>
  <p:clrMapOvr>
    <a:masterClrMapping/>
  </p:clrMapOvr>
  <p:extLst>
    <p:ext uri="{DCECCB84-F9BA-43D5-87BE-67443E8EF086}">
      <p15:sldGuideLst xmlns:p15="http://schemas.microsoft.com/office/powerpoint/2012/main">
        <p15:guide id="1" pos="2760"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5157787" cy="584548"/>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5157787"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6169024" y="1806038"/>
            <a:ext cx="5183188"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6169024" y="2390588"/>
            <a:ext cx="5183188"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C1B2486D-C49D-471B-8F3B-AF6048949D8A}"/>
              </a:ext>
            </a:extLst>
          </p:cNvPr>
          <p:cNvSpPr>
            <a:spLocks noGrp="1"/>
          </p:cNvSpPr>
          <p:nvPr>
            <p:ph type="dt" sz="half" idx="10"/>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3" name="Footer Placeholder 4">
            <a:extLst>
              <a:ext uri="{FF2B5EF4-FFF2-40B4-BE49-F238E27FC236}">
                <a16:creationId xmlns:a16="http://schemas.microsoft.com/office/drawing/2014/main" id="{CF226F4B-CA41-4C71-97F3-1B7E442A2365}"/>
              </a:ext>
            </a:extLst>
          </p:cNvPr>
          <p:cNvSpPr>
            <a:spLocks noGrp="1"/>
          </p:cNvSpPr>
          <p:nvPr>
            <p:ph type="ftr" sz="quarter" idx="11"/>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0316A3FD-0E7B-4247-AA4F-93E7E99EFBFA}"/>
              </a:ext>
            </a:extLst>
          </p:cNvPr>
          <p:cNvSpPr>
            <a:spLocks noGrp="1"/>
          </p:cNvSpPr>
          <p:nvPr>
            <p:ph type="sldNum" sz="quarter" idx="12"/>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1027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3200400" cy="584548"/>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4495800" y="1800575"/>
            <a:ext cx="3200400"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4495800" y="2385125"/>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66A9EA3-4B2B-44BD-8135-846BF602669B}"/>
              </a:ext>
            </a:extLst>
          </p:cNvPr>
          <p:cNvSpPr>
            <a:spLocks noGrp="1"/>
          </p:cNvSpPr>
          <p:nvPr>
            <p:ph type="body" sz="quarter" idx="13"/>
          </p:nvPr>
        </p:nvSpPr>
        <p:spPr>
          <a:xfrm>
            <a:off x="8151814" y="1802952"/>
            <a:ext cx="3200400"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01C28FB9-37EE-45F6-9277-9FEC0E6CEB23}"/>
              </a:ext>
            </a:extLst>
          </p:cNvPr>
          <p:cNvSpPr>
            <a:spLocks noGrp="1"/>
          </p:cNvSpPr>
          <p:nvPr>
            <p:ph sz="quarter" idx="14"/>
          </p:nvPr>
        </p:nvSpPr>
        <p:spPr>
          <a:xfrm>
            <a:off x="8151814" y="2387502"/>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5965917B-0400-40F0-91DA-4F97FE7238EB}"/>
              </a:ext>
            </a:extLst>
          </p:cNvPr>
          <p:cNvSpPr>
            <a:spLocks noGrp="1"/>
          </p:cNvSpPr>
          <p:nvPr>
            <p:ph type="dt" sz="half" idx="15"/>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6" name="Footer Placeholder 4">
            <a:extLst>
              <a:ext uri="{FF2B5EF4-FFF2-40B4-BE49-F238E27FC236}">
                <a16:creationId xmlns:a16="http://schemas.microsoft.com/office/drawing/2014/main" id="{564A176B-530D-46DF-8C22-CB3E325D3F2B}"/>
              </a:ext>
            </a:extLst>
          </p:cNvPr>
          <p:cNvSpPr>
            <a:spLocks noGrp="1"/>
          </p:cNvSpPr>
          <p:nvPr>
            <p:ph type="ftr" sz="quarter" idx="16"/>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7" name="Slide Number Placeholder 5">
            <a:extLst>
              <a:ext uri="{FF2B5EF4-FFF2-40B4-BE49-F238E27FC236}">
                <a16:creationId xmlns:a16="http://schemas.microsoft.com/office/drawing/2014/main" id="{464458CC-87E8-440C-A9E9-D8E1E0B49373}"/>
              </a:ext>
            </a:extLst>
          </p:cNvPr>
          <p:cNvSpPr>
            <a:spLocks noGrp="1"/>
          </p:cNvSpPr>
          <p:nvPr>
            <p:ph type="sldNum" sz="quarter" idx="17"/>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97350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D479CE-2DE1-4800-948F-385C3CF2080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7">
            <a:extLst>
              <a:ext uri="{FF2B5EF4-FFF2-40B4-BE49-F238E27FC236}">
                <a16:creationId xmlns:a16="http://schemas.microsoft.com/office/drawing/2014/main" id="{F2DE27B3-A066-47FC-9ACB-6CB080C41199}"/>
              </a:ext>
            </a:extLst>
          </p:cNvPr>
          <p:cNvSpPr>
            <a:spLocks noGrp="1"/>
          </p:cNvSpPr>
          <p:nvPr>
            <p:ph type="title"/>
          </p:nvPr>
        </p:nvSpPr>
        <p:spPr>
          <a:xfrm>
            <a:off x="647701" y="1375939"/>
            <a:ext cx="5448300" cy="1240966"/>
          </a:xfrm>
        </p:spPr>
        <p:txBody>
          <a:bodyPr anchor="ctr">
            <a:normAutofit/>
          </a:bodyPr>
          <a:lstStyle>
            <a:lvl1pPr algn="l">
              <a:defRPr/>
            </a:lvl1pPr>
          </a:lstStyle>
          <a:p>
            <a:pPr algn="ctr"/>
            <a:r>
              <a:rPr lang="en-US"/>
              <a:t>Click to edit Master title style</a:t>
            </a:r>
            <a:endParaRPr lang="en-US" dirty="0"/>
          </a:p>
        </p:txBody>
      </p:sp>
      <p:sp>
        <p:nvSpPr>
          <p:cNvPr id="8" name="Content Placeholder 8">
            <a:extLst>
              <a:ext uri="{FF2B5EF4-FFF2-40B4-BE49-F238E27FC236}">
                <a16:creationId xmlns:a16="http://schemas.microsoft.com/office/drawing/2014/main" id="{0B2E2283-471F-4157-98F4-1943DA10BBDB}"/>
              </a:ext>
            </a:extLst>
          </p:cNvPr>
          <p:cNvSpPr>
            <a:spLocks noGrp="1"/>
          </p:cNvSpPr>
          <p:nvPr>
            <p:ph idx="1"/>
          </p:nvPr>
        </p:nvSpPr>
        <p:spPr>
          <a:xfrm>
            <a:off x="635001" y="2688119"/>
            <a:ext cx="5115674" cy="3507457"/>
          </a:xfrm>
        </p:spPr>
        <p:txBody>
          <a:bodyPr>
            <a:normAutofit/>
          </a:bodyPr>
          <a:lstStyle>
            <a:lvl1pPr marL="0" indent="0">
              <a:buNone/>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0F58127D-BBD9-4655-BEA6-9102178578CA}"/>
              </a:ext>
            </a:extLst>
          </p:cNvPr>
          <p:cNvSpPr>
            <a:spLocks noGrp="1"/>
          </p:cNvSpPr>
          <p:nvPr>
            <p:ph type="pic" sz="quarter" idx="13"/>
          </p:nvPr>
        </p:nvSpPr>
        <p:spPr>
          <a:xfrm>
            <a:off x="6748272" y="658368"/>
            <a:ext cx="4809744" cy="2606040"/>
          </a:xfrm>
          <a:solidFill>
            <a:schemeClr val="bg2">
              <a:lumMod val="50000"/>
              <a:lumOff val="50000"/>
            </a:schemeClr>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C4E959CE-E323-4F7E-9D53-6DE5DD86507E}"/>
              </a:ext>
            </a:extLst>
          </p:cNvPr>
          <p:cNvSpPr>
            <a:spLocks noGrp="1"/>
          </p:cNvSpPr>
          <p:nvPr>
            <p:ph type="pic" sz="quarter" idx="14"/>
          </p:nvPr>
        </p:nvSpPr>
        <p:spPr>
          <a:xfrm>
            <a:off x="6748272" y="3584448"/>
            <a:ext cx="4809744" cy="2606040"/>
          </a:xfrm>
          <a:solidFill>
            <a:schemeClr val="bg2">
              <a:lumMod val="50000"/>
              <a:lumOff val="50000"/>
            </a:schemeClr>
          </a:solidFill>
        </p:spPr>
        <p:txBody>
          <a:bodyPr/>
          <a:lstStyle/>
          <a:p>
            <a:r>
              <a:rPr lang="en-US"/>
              <a:t>Click icon to add picture</a:t>
            </a:r>
            <a:endParaRPr lang="en-US" dirty="0"/>
          </a:p>
        </p:txBody>
      </p:sp>
      <p:sp>
        <p:nvSpPr>
          <p:cNvPr id="15" name="Freeform: Shape 14">
            <a:extLst>
              <a:ext uri="{FF2B5EF4-FFF2-40B4-BE49-F238E27FC236}">
                <a16:creationId xmlns:a16="http://schemas.microsoft.com/office/drawing/2014/main" id="{65F4C50B-50BD-44F1-9148-992E83F5B874}"/>
              </a:ext>
              <a:ext uri="{C183D7F6-B498-43B3-948B-1728B52AA6E4}">
                <adec:decorative xmlns:adec="http://schemas.microsoft.com/office/drawing/2017/decorative" val="1"/>
              </a:ext>
            </a:extLst>
          </p:cNvPr>
          <p:cNvSpPr/>
          <p:nvPr userDrawn="1"/>
        </p:nvSpPr>
        <p:spPr>
          <a:xfrm flipH="1">
            <a:off x="825809"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20" name="Date Placeholder 3">
            <a:extLst>
              <a:ext uri="{FF2B5EF4-FFF2-40B4-BE49-F238E27FC236}">
                <a16:creationId xmlns:a16="http://schemas.microsoft.com/office/drawing/2014/main" id="{9764E3EF-900F-4400-84C4-63FBEBB8794A}"/>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21" name="Footer Placeholder 4">
            <a:extLst>
              <a:ext uri="{FF2B5EF4-FFF2-40B4-BE49-F238E27FC236}">
                <a16:creationId xmlns:a16="http://schemas.microsoft.com/office/drawing/2014/main" id="{3E1CB21E-42E2-4942-BCAD-66952AABB826}"/>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22" name="Slide Number Placeholder 5">
            <a:extLst>
              <a:ext uri="{FF2B5EF4-FFF2-40B4-BE49-F238E27FC236}">
                <a16:creationId xmlns:a16="http://schemas.microsoft.com/office/drawing/2014/main" id="{ABDF6841-1F86-481B-A857-4E5AC2672605}"/>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894128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5">
            <a:extLst>
              <a:ext uri="{FF2B5EF4-FFF2-40B4-BE49-F238E27FC236}">
                <a16:creationId xmlns:a16="http://schemas.microsoft.com/office/drawing/2014/main" id="{1A909C9B-71E1-4575-BD94-8C51142F0AB6}"/>
              </a:ext>
            </a:extLst>
          </p:cNvPr>
          <p:cNvSpPr>
            <a:spLocks noGrp="1"/>
          </p:cNvSpPr>
          <p:nvPr>
            <p:ph type="title"/>
          </p:nvPr>
        </p:nvSpPr>
        <p:spPr>
          <a:xfrm>
            <a:off x="485775" y="647700"/>
            <a:ext cx="3680395" cy="1403343"/>
          </a:xfrm>
        </p:spPr>
        <p:txBody>
          <a:bodyPr anchor="ctr">
            <a:normAutofit/>
          </a:bodyPr>
          <a:lstStyle>
            <a:lvl1pPr algn="ctr">
              <a:defRPr/>
            </a:lvl1pPr>
          </a:lstStyle>
          <a:p>
            <a:pPr algn="ctr"/>
            <a:r>
              <a:rPr lang="en-US"/>
              <a:t>Click to edit Master title style</a:t>
            </a:r>
            <a:endParaRPr lang="en-US" dirty="0"/>
          </a:p>
        </p:txBody>
      </p:sp>
      <p:sp>
        <p:nvSpPr>
          <p:cNvPr id="8" name="Content Placeholder 16">
            <a:extLst>
              <a:ext uri="{FF2B5EF4-FFF2-40B4-BE49-F238E27FC236}">
                <a16:creationId xmlns:a16="http://schemas.microsoft.com/office/drawing/2014/main" id="{3B6580BC-B32B-4393-8B19-2B3F6B90F37D}"/>
              </a:ext>
            </a:extLst>
          </p:cNvPr>
          <p:cNvSpPr>
            <a:spLocks noGrp="1"/>
          </p:cNvSpPr>
          <p:nvPr>
            <p:ph idx="1"/>
          </p:nvPr>
        </p:nvSpPr>
        <p:spPr>
          <a:xfrm>
            <a:off x="647701" y="2683104"/>
            <a:ext cx="3364358" cy="3673245"/>
          </a:xfrm>
        </p:spPr>
        <p:txBody>
          <a:bodyPr>
            <a:normAutofit/>
          </a:bodyPr>
          <a:lstStyle>
            <a:lvl1pPr marL="0" indent="0" algn="ct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dirty="0"/>
              <a:t>20XX</a:t>
            </a:r>
          </a:p>
        </p:txBody>
      </p:sp>
      <p:sp>
        <p:nvSpPr>
          <p:cNvPr id="11" name="Picture Placeholder 10">
            <a:extLst>
              <a:ext uri="{FF2B5EF4-FFF2-40B4-BE49-F238E27FC236}">
                <a16:creationId xmlns:a16="http://schemas.microsoft.com/office/drawing/2014/main" id="{CB07FB4E-AACE-4322-82D4-4DA4A8161644}"/>
              </a:ext>
            </a:extLst>
          </p:cNvPr>
          <p:cNvSpPr>
            <a:spLocks noGrp="1"/>
          </p:cNvSpPr>
          <p:nvPr>
            <p:ph type="pic" sz="quarter" idx="13"/>
          </p:nvPr>
        </p:nvSpPr>
        <p:spPr>
          <a:xfrm>
            <a:off x="4575048" y="0"/>
            <a:ext cx="7616952" cy="6858000"/>
          </a:xfrm>
          <a:solidFill>
            <a:schemeClr val="bg2">
              <a:lumMod val="50000"/>
              <a:lumOff val="50000"/>
            </a:schemeClr>
          </a:solidFill>
        </p:spPr>
        <p:txBody>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dirty="0"/>
          </a:p>
        </p:txBody>
      </p:sp>
      <p:cxnSp>
        <p:nvCxnSpPr>
          <p:cNvPr id="7" name="Straight Connector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userDrawn="1"/>
        </p:nvCxnSpPr>
        <p:spPr>
          <a:xfrm>
            <a:off x="1152099" y="2302005"/>
            <a:ext cx="2253018"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6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1C62-6E66-44D5-83D2-BADCC7373CD2}"/>
              </a:ext>
            </a:extLst>
          </p:cNvPr>
          <p:cNvSpPr>
            <a:spLocks noGrp="1"/>
          </p:cNvSpPr>
          <p:nvPr>
            <p:ph type="ctrTitle"/>
          </p:nvPr>
        </p:nvSpPr>
        <p:spPr>
          <a:xfrm>
            <a:off x="1838113" y="2851343"/>
            <a:ext cx="8490581" cy="1746195"/>
          </a:xfrm>
        </p:spPr>
        <p:txBody>
          <a:bodyPr anchor="b">
            <a:normAutofit/>
          </a:bodyPr>
          <a:lstStyle>
            <a:lvl1pPr algn="ctr">
              <a:lnSpc>
                <a:spcPct val="90000"/>
              </a:lnSpc>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0A7876-9D0C-4685-8088-6FED23C9B8F7}"/>
              </a:ext>
            </a:extLst>
          </p:cNvPr>
          <p:cNvSpPr>
            <a:spLocks noGrp="1"/>
          </p:cNvSpPr>
          <p:nvPr>
            <p:ph type="subTitle" idx="1"/>
          </p:nvPr>
        </p:nvSpPr>
        <p:spPr>
          <a:xfrm>
            <a:off x="2767350" y="4846921"/>
            <a:ext cx="6632107" cy="951488"/>
          </a:xfrm>
        </p:spPr>
        <p:txBody>
          <a:bodyPr>
            <a:normAutofit/>
          </a:bodyPr>
          <a:lstStyle>
            <a:lvl1pPr marL="0" indent="0" algn="ctr">
              <a:lnSpc>
                <a:spcPct val="150000"/>
              </a:lnSpc>
              <a:buNone/>
              <a:defRPr sz="1600" cap="all" spc="600" baseline="0">
                <a:solidFill>
                  <a:schemeClr val="tx2">
                    <a:alpha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reeform: Shape 12">
            <a:extLst>
              <a:ext uri="{FF2B5EF4-FFF2-40B4-BE49-F238E27FC236}">
                <a16:creationId xmlns:a16="http://schemas.microsoft.com/office/drawing/2014/main" id="{1E679A24-160E-440A-9984-8923BC4B8DD8}"/>
              </a:ext>
            </a:extLst>
          </p:cNvPr>
          <p:cNvSpPr/>
          <p:nvPr/>
        </p:nvSpPr>
        <p:spPr>
          <a:xfrm rot="20618895" flipH="1">
            <a:off x="5561167" y="1911565"/>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426506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6100-27A9-4A24-9347-29B6A9BA46D8}"/>
              </a:ext>
            </a:extLst>
          </p:cNvPr>
          <p:cNvSpPr>
            <a:spLocks noGrp="1"/>
          </p:cNvSpPr>
          <p:nvPr>
            <p:ph type="title"/>
          </p:nvPr>
        </p:nvSpPr>
        <p:spPr>
          <a:xfrm>
            <a:off x="831850" y="1709738"/>
            <a:ext cx="10515600" cy="3117186"/>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A350C3-3185-4A0E-9E1F-504D7E6E0D11}"/>
              </a:ext>
            </a:extLst>
          </p:cNvPr>
          <p:cNvSpPr>
            <a:spLocks noGrp="1"/>
          </p:cNvSpPr>
          <p:nvPr>
            <p:ph type="body" idx="1"/>
          </p:nvPr>
        </p:nvSpPr>
        <p:spPr>
          <a:xfrm>
            <a:off x="831850" y="4826924"/>
            <a:ext cx="10515600" cy="1262726"/>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7571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902F6-08C1-4F71-90D1-FCA6563ECE29}"/>
              </a:ext>
            </a:extLst>
          </p:cNvPr>
          <p:cNvSpPr>
            <a:spLocks noGrp="1"/>
          </p:cNvSpPr>
          <p:nvPr>
            <p:ph sz="half" idx="1"/>
          </p:nvPr>
        </p:nvSpPr>
        <p:spPr>
          <a:xfrm>
            <a:off x="838200" y="1811756"/>
            <a:ext cx="51816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9FB0FE5-5497-4854-B57F-7955ADCBCDA4}"/>
              </a:ext>
            </a:extLst>
          </p:cNvPr>
          <p:cNvSpPr>
            <a:spLocks noGrp="1"/>
          </p:cNvSpPr>
          <p:nvPr>
            <p:ph sz="half" idx="2"/>
          </p:nvPr>
        </p:nvSpPr>
        <p:spPr>
          <a:xfrm>
            <a:off x="6172200" y="1811756"/>
            <a:ext cx="51816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BB698B4-B17B-4FAB-894D-5400BDEC9891}"/>
              </a:ext>
            </a:extLst>
          </p:cNvPr>
          <p:cNvSpPr>
            <a:spLocks noGrp="1"/>
          </p:cNvSpPr>
          <p:nvPr>
            <p:ph type="title"/>
          </p:nvPr>
        </p:nvSpPr>
        <p:spPr/>
        <p:txBody>
          <a:body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FBF5B355-1608-4ECA-8C03-3ABD722BC611}"/>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86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88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7465-F6D9-414A-9829-B2793D3A51BE}"/>
              </a:ext>
            </a:extLst>
          </p:cNvPr>
          <p:cNvSpPr>
            <a:spLocks noGrp="1"/>
          </p:cNvSpPr>
          <p:nvPr>
            <p:ph type="title"/>
          </p:nvPr>
        </p:nvSpPr>
        <p:spPr>
          <a:xfrm>
            <a:off x="839788" y="647698"/>
            <a:ext cx="4061821" cy="1558558"/>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635B2F-EF96-4A99-8082-911D63A37A0A}"/>
              </a:ext>
            </a:extLst>
          </p:cNvPr>
          <p:cNvSpPr>
            <a:spLocks noGrp="1"/>
          </p:cNvSpPr>
          <p:nvPr>
            <p:ph idx="1"/>
          </p:nvPr>
        </p:nvSpPr>
        <p:spPr>
          <a:xfrm>
            <a:off x="5183188" y="647699"/>
            <a:ext cx="6172200" cy="52133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25EE3AB-F64B-4276-8303-CAE4B4F1D78C}"/>
              </a:ext>
            </a:extLst>
          </p:cNvPr>
          <p:cNvSpPr>
            <a:spLocks noGrp="1"/>
          </p:cNvSpPr>
          <p:nvPr>
            <p:ph type="body" sz="half" idx="2"/>
          </p:nvPr>
        </p:nvSpPr>
        <p:spPr>
          <a:xfrm>
            <a:off x="839788" y="2206256"/>
            <a:ext cx="4061821" cy="36627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1893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3B7E-262A-4834-9437-C20690BF2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9FC6C5-CFC6-43FC-9CD2-EB131734FA83}"/>
              </a:ext>
            </a:extLst>
          </p:cNvPr>
          <p:cNvSpPr>
            <a:spLocks noGrp="1"/>
          </p:cNvSpPr>
          <p:nvPr>
            <p:ph type="pic" idx="1"/>
          </p:nvPr>
        </p:nvSpPr>
        <p:spPr>
          <a:xfrm>
            <a:off x="5183188" y="867985"/>
            <a:ext cx="6172200" cy="49930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DCAD41B-4C7D-4884-B895-CFDA0A447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136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a:normAutofit/>
          </a:bodyPr>
          <a:lstStyle/>
          <a:p>
            <a:pPr algn="r"/>
            <a:r>
              <a:rPr lang="en-US"/>
              <a:t>Click to edit Master title style</a:t>
            </a:r>
            <a:endParaRPr lang="en-US" dirty="0"/>
          </a:p>
        </p:txBody>
      </p:sp>
      <p:cxnSp>
        <p:nvCxnSpPr>
          <p:cNvPr id="7" name="Straight Connector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anchor="ctr">
            <a:normAutofit/>
          </a:bodyPr>
          <a:lstStyle>
            <a:lvl1pPr marL="0" indent="0">
              <a:buNone/>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a:lstStyle/>
          <a:p>
            <a:r>
              <a:rPr lang="en-US"/>
              <a:t>Click icon to add picture</a:t>
            </a:r>
            <a:endParaRPr lang="en-US" dirty="0"/>
          </a:p>
        </p:txBody>
      </p:sp>
      <p:sp>
        <p:nvSpPr>
          <p:cNvPr id="17" name="Picture Placeholder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a:lstStyle/>
          <a:p>
            <a:r>
              <a:rPr lang="en-US"/>
              <a:t>Click icon to add picture</a:t>
            </a:r>
            <a:endParaRPr lang="en-US" dirty="0"/>
          </a:p>
        </p:txBody>
      </p:sp>
      <p:sp>
        <p:nvSpPr>
          <p:cNvPr id="15" name="Picture Placeholder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a:lstStyle/>
          <a:p>
            <a:r>
              <a:rPr lang="en-US"/>
              <a:t>Click icon to add picture</a:t>
            </a:r>
            <a:endParaRPr lang="en-US" dirty="0"/>
          </a:p>
        </p:txBody>
      </p:sp>
      <p:sp>
        <p:nvSpPr>
          <p:cNvPr id="20" name="Date Placeholder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21" name="Footer Placeholder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22" name="Slide Number Placeholder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171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283E6C1-A698-44ED-B112-2185C527C814}"/>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Title 7">
            <a:extLst>
              <a:ext uri="{FF2B5EF4-FFF2-40B4-BE49-F238E27FC236}">
                <a16:creationId xmlns:a16="http://schemas.microsoft.com/office/drawing/2014/main" id="{B8DA9715-F69D-45C0-8C20-D23271722306}"/>
              </a:ext>
            </a:extLst>
          </p:cNvPr>
          <p:cNvSpPr>
            <a:spLocks noGrp="1"/>
          </p:cNvSpPr>
          <p:nvPr>
            <p:ph type="title"/>
          </p:nvPr>
        </p:nvSpPr>
        <p:spPr>
          <a:xfrm>
            <a:off x="845164" y="1034470"/>
            <a:ext cx="10515600" cy="899783"/>
          </a:xfrm>
        </p:spPr>
        <p:txBody>
          <a:bodyPr wrap="none" anchor="ctr">
            <a:noAutofit/>
          </a:bodyPr>
          <a:lstStyle>
            <a:lvl1pPr algn="l">
              <a:spcBef>
                <a:spcPts val="0"/>
              </a:spcBef>
              <a:defRPr baseline="0"/>
            </a:lvl1pPr>
          </a:lstStyle>
          <a:p>
            <a:pPr algn="ctr"/>
            <a:r>
              <a:rPr lang="en-US"/>
              <a:t>Click to edit Master title style</a:t>
            </a:r>
            <a:endParaRPr lang="en-US" dirty="0"/>
          </a:p>
        </p:txBody>
      </p:sp>
      <p:sp>
        <p:nvSpPr>
          <p:cNvPr id="10" name="Text Placeholder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845164" y="1900962"/>
            <a:ext cx="10112375" cy="1954213"/>
          </a:xfrm>
        </p:spPr>
        <p:txBody>
          <a:bodyPr anchor="t"/>
          <a:lstStyle>
            <a:lvl1pPr marL="0" indent="0" algn="just">
              <a:buNone/>
              <a:defRPr baseline="0"/>
            </a:lvl1pPr>
            <a:lvl2pPr marL="274320" indent="0" algn="ctr">
              <a:buFont typeface="Arial" panose="020B0604020202020204" pitchFamily="34" charset="0"/>
              <a:buNone/>
              <a:defRPr/>
            </a:lvl2pPr>
            <a:lvl3pPr marL="228600" indent="0" algn="ctr">
              <a:buNone/>
              <a:defRPr/>
            </a:lvl3pPr>
            <a:lvl4pPr marL="640080" indent="0" algn="ctr">
              <a:buFont typeface="Arial" panose="020B0604020202020204" pitchFamily="34" charset="0"/>
              <a:buNone/>
              <a:defRPr/>
            </a:lvl4pPr>
            <a:lvl5pPr marL="685800" indent="0" algn="ctr">
              <a:buNone/>
              <a:defRPr/>
            </a:lvl5pPr>
          </a:lstStyle>
          <a:p>
            <a:pPr lvl="0"/>
            <a:r>
              <a:rPr lang="en-US" dirty="0"/>
              <a:t>Click to add text</a:t>
            </a:r>
          </a:p>
        </p:txBody>
      </p:sp>
      <p:sp>
        <p:nvSpPr>
          <p:cNvPr id="13" name="Picture Placeholder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4067175" cy="2697480"/>
          </a:xfrm>
          <a:solidFill>
            <a:schemeClr val="bg2">
              <a:lumMod val="50000"/>
              <a:lumOff val="50000"/>
            </a:schemeClr>
          </a:solidFill>
        </p:spPr>
        <p:txBody>
          <a:bodyPr/>
          <a:lstStyle/>
          <a:p>
            <a:r>
              <a:rPr lang="en-US"/>
              <a:t>Click icon to add picture</a:t>
            </a:r>
            <a:endParaRPr lang="en-US" dirty="0"/>
          </a:p>
        </p:txBody>
      </p:sp>
      <p:sp>
        <p:nvSpPr>
          <p:cNvPr id="18" name="Date Placeholder 3">
            <a:extLst>
              <a:ext uri="{FF2B5EF4-FFF2-40B4-BE49-F238E27FC236}">
                <a16:creationId xmlns:a16="http://schemas.microsoft.com/office/drawing/2014/main" id="{2938ABF9-B914-4702-BD3C-440D785C4B8E}"/>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4" name="Picture Placeholder 12">
            <a:extLst>
              <a:ext uri="{FF2B5EF4-FFF2-40B4-BE49-F238E27FC236}">
                <a16:creationId xmlns:a16="http://schemas.microsoft.com/office/drawing/2014/main" id="{A8DDEC8E-7A5B-45B1-87C2-928F65F6DC8B}"/>
              </a:ext>
            </a:extLst>
          </p:cNvPr>
          <p:cNvSpPr>
            <a:spLocks noGrp="1"/>
          </p:cNvSpPr>
          <p:nvPr>
            <p:ph type="pic" sz="quarter" idx="14"/>
          </p:nvPr>
        </p:nvSpPr>
        <p:spPr>
          <a:xfrm>
            <a:off x="4059936" y="4160520"/>
            <a:ext cx="4133088" cy="2697480"/>
          </a:xfrm>
          <a:solidFill>
            <a:schemeClr val="bg2">
              <a:lumMod val="50000"/>
              <a:lumOff val="50000"/>
            </a:schemeClr>
          </a:solidFill>
        </p:spPr>
        <p:txBody>
          <a:bodyPr/>
          <a:lstStyle/>
          <a:p>
            <a:r>
              <a:rPr lang="en-US"/>
              <a:t>Click icon to add picture</a:t>
            </a:r>
            <a:endParaRPr lang="en-US" dirty="0"/>
          </a:p>
        </p:txBody>
      </p:sp>
      <p:sp>
        <p:nvSpPr>
          <p:cNvPr id="19" name="Footer Placeholder 4">
            <a:extLst>
              <a:ext uri="{FF2B5EF4-FFF2-40B4-BE49-F238E27FC236}">
                <a16:creationId xmlns:a16="http://schemas.microsoft.com/office/drawing/2014/main" id="{3D694128-BF72-4548-B72F-CAFBFD2346E1}"/>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5" name="Picture Placeholder 12">
            <a:extLst>
              <a:ext uri="{FF2B5EF4-FFF2-40B4-BE49-F238E27FC236}">
                <a16:creationId xmlns:a16="http://schemas.microsoft.com/office/drawing/2014/main" id="{5E558F1D-66DC-426F-B815-D10EB6BC4E0B}"/>
              </a:ext>
            </a:extLst>
          </p:cNvPr>
          <p:cNvSpPr>
            <a:spLocks noGrp="1"/>
          </p:cNvSpPr>
          <p:nvPr>
            <p:ph type="pic" sz="quarter" idx="15"/>
          </p:nvPr>
        </p:nvSpPr>
        <p:spPr>
          <a:xfrm>
            <a:off x="8193024" y="4160520"/>
            <a:ext cx="4005072" cy="2697480"/>
          </a:xfrm>
          <a:solidFill>
            <a:schemeClr val="bg2">
              <a:lumMod val="50000"/>
              <a:lumOff val="50000"/>
            </a:schemeClr>
          </a:solidFill>
        </p:spPr>
        <p:txBody>
          <a:body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3EC1452B-8D51-4F49-9A26-8D49BCE7AABB}"/>
              </a:ext>
              <a:ext uri="{C183D7F6-B498-43B3-948B-1728B52AA6E4}">
                <adec:decorative xmlns:adec="http://schemas.microsoft.com/office/drawing/2017/decorative" val="1"/>
              </a:ext>
            </a:extLst>
          </p:cNvPr>
          <p:cNvCxnSpPr>
            <a:cxnSpLocks/>
          </p:cNvCxnSpPr>
          <p:nvPr userDrawn="1"/>
        </p:nvCxnSpPr>
        <p:spPr>
          <a:xfrm>
            <a:off x="3950899" y="1555564"/>
            <a:ext cx="4290204"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68719BE9-7631-4214-B581-04437DDA5C17}"/>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47397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AF1EB8-173E-4BDF-9FB9-340DC5FC2686}"/>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B44A6C40-5A2B-4859-A8AE-52464ACB654F}"/>
              </a:ext>
            </a:extLst>
          </p:cNvPr>
          <p:cNvSpPr>
            <a:spLocks noGrp="1"/>
          </p:cNvSpPr>
          <p:nvPr>
            <p:ph type="ctrTitle"/>
          </p:nvPr>
        </p:nvSpPr>
        <p:spPr>
          <a:xfrm>
            <a:off x="647700" y="5059252"/>
            <a:ext cx="6874327" cy="1209275"/>
          </a:xfrm>
        </p:spPr>
        <p:txBody>
          <a:bodyPr anchor="ctr">
            <a:normAutofit/>
          </a:bodyPr>
          <a:lstStyle>
            <a:lvl1pPr algn="l">
              <a:defRPr/>
            </a:lvl1pPr>
          </a:lstStyle>
          <a:p>
            <a:pPr algn="r"/>
            <a:r>
              <a:rPr lang="en-US" sz="4000"/>
              <a:t>Click to edit Master title style</a:t>
            </a:r>
            <a:endParaRPr lang="en-US" sz="4000" dirty="0"/>
          </a:p>
        </p:txBody>
      </p:sp>
      <p:sp>
        <p:nvSpPr>
          <p:cNvPr id="17" name="Subtitle 2">
            <a:extLst>
              <a:ext uri="{FF2B5EF4-FFF2-40B4-BE49-F238E27FC236}">
                <a16:creationId xmlns:a16="http://schemas.microsoft.com/office/drawing/2014/main" id="{4839C935-8C88-4E41-9CDE-772FDA3DD94F}"/>
              </a:ext>
            </a:extLst>
          </p:cNvPr>
          <p:cNvSpPr>
            <a:spLocks noGrp="1"/>
          </p:cNvSpPr>
          <p:nvPr>
            <p:ph type="subTitle" idx="1"/>
          </p:nvPr>
        </p:nvSpPr>
        <p:spPr>
          <a:xfrm>
            <a:off x="8098970" y="5056632"/>
            <a:ext cx="3392445" cy="1207008"/>
          </a:xfrm>
        </p:spPr>
        <p:txBody>
          <a:bodyPr anchor="ctr">
            <a:normAutofit/>
          </a:bodyPr>
          <a:lstStyle>
            <a:lvl1pPr marL="0" indent="0">
              <a:buNone/>
              <a:defRPr/>
            </a:lvl1pPr>
          </a:lstStyle>
          <a:p>
            <a:pPr algn="l"/>
            <a:r>
              <a:rPr lang="en-US" sz="1600"/>
              <a:t>Click to edit Master subtitle style</a:t>
            </a:r>
            <a:endParaRPr lang="en-US" sz="1600" dirty="0"/>
          </a:p>
        </p:txBody>
      </p:sp>
      <p:cxnSp>
        <p:nvCxnSpPr>
          <p:cNvPr id="19" name="Straight Connector 18">
            <a:extLst>
              <a:ext uri="{FF2B5EF4-FFF2-40B4-BE49-F238E27FC236}">
                <a16:creationId xmlns:a16="http://schemas.microsoft.com/office/drawing/2014/main" id="{30C6FCBF-78C9-4160-8C8D-C0846C6D2B40}"/>
              </a:ext>
              <a:ext uri="{C183D7F6-B498-43B3-948B-1728B52AA6E4}">
                <adec:decorative xmlns:adec="http://schemas.microsoft.com/office/drawing/2017/decorative" val="1"/>
              </a:ext>
            </a:extLst>
          </p:cNvPr>
          <p:cNvCxnSpPr>
            <a:cxnSpLocks/>
          </p:cNvCxnSpPr>
          <p:nvPr userDrawn="1"/>
        </p:nvCxnSpPr>
        <p:spPr>
          <a:xfrm>
            <a:off x="7810499" y="5187442"/>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6950CA0E-635B-46DC-8900-0DD2B472AF19}"/>
              </a:ext>
            </a:extLst>
          </p:cNvPr>
          <p:cNvSpPr>
            <a:spLocks noGrp="1"/>
          </p:cNvSpPr>
          <p:nvPr>
            <p:ph type="pic" sz="quarter" idx="13"/>
          </p:nvPr>
        </p:nvSpPr>
        <p:spPr>
          <a:xfrm>
            <a:off x="1524" y="0"/>
            <a:ext cx="12188952" cy="4562856"/>
          </a:xfrm>
          <a:solidFill>
            <a:schemeClr val="bg2">
              <a:lumMod val="50000"/>
              <a:lumOff val="5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14573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1811756"/>
            <a:ext cx="10515600" cy="419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F31BABDF-AA85-4A10-A98B-507CF2428AD6}"/>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3" name="Footer Placeholder 4">
            <a:extLst>
              <a:ext uri="{FF2B5EF4-FFF2-40B4-BE49-F238E27FC236}">
                <a16:creationId xmlns:a16="http://schemas.microsoft.com/office/drawing/2014/main" id="{58717800-ADD4-4E93-B0D0-271E7848D565}"/>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70AC3ECC-84E8-497F-BC52-5189149B0392}"/>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39539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ab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2438403"/>
            <a:ext cx="10515600" cy="3545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1976FF6-0FAE-4806-A07E-BE4D7411681F}"/>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0" name="Footer Placeholder 4">
            <a:extLst>
              <a:ext uri="{FF2B5EF4-FFF2-40B4-BE49-F238E27FC236}">
                <a16:creationId xmlns:a16="http://schemas.microsoft.com/office/drawing/2014/main" id="{842FFD90-937D-4551-9F0C-7A5B0C78E51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1" name="Slide Number Placeholder 5">
            <a:extLst>
              <a:ext uri="{FF2B5EF4-FFF2-40B4-BE49-F238E27FC236}">
                <a16:creationId xmlns:a16="http://schemas.microsoft.com/office/drawing/2014/main" id="{BED25ED3-40D6-4D4C-BEF6-506E3E31B2A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37861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8FC83D-BE6C-46F7-A2C9-654DF8EBE0D6}"/>
              </a:ext>
            </a:extLst>
          </p:cNvPr>
          <p:cNvSpPr>
            <a:spLocks noGrp="1"/>
          </p:cNvSpPr>
          <p:nvPr>
            <p:ph type="ctrTitle"/>
          </p:nvPr>
        </p:nvSpPr>
        <p:spPr>
          <a:xfrm>
            <a:off x="653733" y="1679441"/>
            <a:ext cx="10890565" cy="589966"/>
          </a:xfrm>
        </p:spPr>
        <p:txBody>
          <a:bodyPr>
            <a:normAutofit fontScale="90000"/>
          </a:bodyPr>
          <a:lstStyle>
            <a:lvl1pPr algn="ctr">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8CC3F9D0-953E-45A7-BFD7-C86C68B23298}"/>
              </a:ext>
            </a:extLst>
          </p:cNvPr>
          <p:cNvSpPr>
            <a:spLocks noGrp="1"/>
          </p:cNvSpPr>
          <p:nvPr>
            <p:ph type="subTitle" idx="1"/>
          </p:nvPr>
        </p:nvSpPr>
        <p:spPr>
          <a:xfrm>
            <a:off x="2163726" y="2273661"/>
            <a:ext cx="7910623" cy="447630"/>
          </a:xfrm>
        </p:spPr>
        <p:txBody>
          <a:bodyPr>
            <a:normAutofit/>
          </a:bodyPr>
          <a:lstStyle>
            <a:lvl1pPr marL="0" indent="0" algn="ctr">
              <a:buNone/>
              <a:defRPr/>
            </a:lvl1pPr>
          </a:lstStyle>
          <a:p>
            <a:r>
              <a:rPr lang="en-US" sz="1600"/>
              <a:t>Click to edit Master subtitle style</a:t>
            </a:r>
            <a:endParaRPr lang="en-US" sz="1600" dirty="0"/>
          </a:p>
        </p:txBody>
      </p:sp>
      <p:sp>
        <p:nvSpPr>
          <p:cNvPr id="7" name="Freeform: Shape 6">
            <a:extLst>
              <a:ext uri="{FF2B5EF4-FFF2-40B4-BE49-F238E27FC236}">
                <a16:creationId xmlns:a16="http://schemas.microsoft.com/office/drawing/2014/main" id="{D736BCE2-FC35-4992-A912-AF5A5C4ECE46}"/>
              </a:ext>
              <a:ext uri="{C183D7F6-B498-43B3-948B-1728B52AA6E4}">
                <adec:decorative xmlns:adec="http://schemas.microsoft.com/office/drawing/2017/decorative" val="1"/>
              </a:ext>
            </a:extLst>
          </p:cNvPr>
          <p:cNvSpPr/>
          <p:nvPr userDrawn="1"/>
        </p:nvSpPr>
        <p:spPr>
          <a:xfrm flipH="1">
            <a:off x="5507004"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84AA409B-17E7-4D49-8F3B-D390302E2418}"/>
              </a:ext>
            </a:extLst>
          </p:cNvPr>
          <p:cNvSpPr>
            <a:spLocks noGrp="1"/>
          </p:cNvSpPr>
          <p:nvPr>
            <p:ph type="pic" sz="quarter" idx="13"/>
          </p:nvPr>
        </p:nvSpPr>
        <p:spPr>
          <a:xfrm>
            <a:off x="658368" y="3063240"/>
            <a:ext cx="5321808" cy="3154680"/>
          </a:xfrm>
          <a:solidFill>
            <a:schemeClr val="bg2">
              <a:lumMod val="50000"/>
              <a:lumOff val="50000"/>
            </a:schemeClr>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C4FB1A9C-83D8-426D-B62B-A5F7457A9695}"/>
              </a:ext>
            </a:extLst>
          </p:cNvPr>
          <p:cNvSpPr>
            <a:spLocks noGrp="1"/>
          </p:cNvSpPr>
          <p:nvPr>
            <p:ph type="pic" sz="quarter" idx="14"/>
          </p:nvPr>
        </p:nvSpPr>
        <p:spPr>
          <a:xfrm>
            <a:off x="6217920" y="3063240"/>
            <a:ext cx="5321808" cy="3154680"/>
          </a:xfrm>
          <a:solidFill>
            <a:schemeClr val="bg2">
              <a:lumMod val="50000"/>
              <a:lumOff val="50000"/>
            </a:schemeClr>
          </a:solidFill>
        </p:spPr>
        <p:txBody>
          <a:bodyPr/>
          <a:lstStyle/>
          <a:p>
            <a:r>
              <a:rPr lang="en-US"/>
              <a:t>Click icon to add picture</a:t>
            </a:r>
            <a:endParaRPr lang="en-US" dirty="0"/>
          </a:p>
        </p:txBody>
      </p:sp>
      <p:sp>
        <p:nvSpPr>
          <p:cNvPr id="10" name="Date Placeholder 3">
            <a:extLst>
              <a:ext uri="{FF2B5EF4-FFF2-40B4-BE49-F238E27FC236}">
                <a16:creationId xmlns:a16="http://schemas.microsoft.com/office/drawing/2014/main" id="{94DD44DD-0676-4A2C-9EC4-8E209307EB0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2" name="Footer Placeholder 4">
            <a:extLst>
              <a:ext uri="{FF2B5EF4-FFF2-40B4-BE49-F238E27FC236}">
                <a16:creationId xmlns:a16="http://schemas.microsoft.com/office/drawing/2014/main" id="{969BC53C-DA37-4270-B44D-B7A92152AAD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9AFE14D8-0C2B-4AA6-AE7E-75C2C63C245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5467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1479255"/>
            <a:ext cx="10515600" cy="419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F9828424-127F-4F45-AF20-1DAA152557D3}"/>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0" name="Footer Placeholder 4">
            <a:extLst>
              <a:ext uri="{FF2B5EF4-FFF2-40B4-BE49-F238E27FC236}">
                <a16:creationId xmlns:a16="http://schemas.microsoft.com/office/drawing/2014/main" id="{F5D83CCE-F7E1-4106-84E1-6C261DDBB19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1" name="Slide Number Placeholder 5">
            <a:extLst>
              <a:ext uri="{FF2B5EF4-FFF2-40B4-BE49-F238E27FC236}">
                <a16:creationId xmlns:a16="http://schemas.microsoft.com/office/drawing/2014/main" id="{28126735-73E8-4B98-81A3-AAE94B69F65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43229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C1A14-BCE3-4322-A314-ABFB09FBB4B2}"/>
              </a:ext>
            </a:extLst>
          </p:cNvPr>
          <p:cNvSpPr>
            <a:spLocks noGrp="1"/>
          </p:cNvSpPr>
          <p:nvPr>
            <p:ph type="title"/>
          </p:nvPr>
        </p:nvSpPr>
        <p:spPr>
          <a:xfrm>
            <a:off x="838200" y="716213"/>
            <a:ext cx="10515600" cy="2212258"/>
          </a:xfrm>
        </p:spPr>
        <p:txBody>
          <a:bodyPr anchor="t"/>
          <a:lstStyle/>
          <a:p>
            <a:r>
              <a:rPr lang="en-US"/>
              <a:t>Click to edit Master title style</a:t>
            </a:r>
            <a:endParaRPr lang="en-US" dirty="0"/>
          </a:p>
        </p:txBody>
      </p:sp>
      <p:sp>
        <p:nvSpPr>
          <p:cNvPr id="6" name="Date Placeholder 3">
            <a:extLst>
              <a:ext uri="{FF2B5EF4-FFF2-40B4-BE49-F238E27FC236}">
                <a16:creationId xmlns:a16="http://schemas.microsoft.com/office/drawing/2014/main" id="{3DAC2D8E-199B-430A-BB5F-3EB5B76D6F79}"/>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7" name="Footer Placeholder 4">
            <a:extLst>
              <a:ext uri="{FF2B5EF4-FFF2-40B4-BE49-F238E27FC236}">
                <a16:creationId xmlns:a16="http://schemas.microsoft.com/office/drawing/2014/main" id="{DCAAF529-3AC9-470F-8794-0C49670804A4}"/>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8" name="Slide Number Placeholder 5">
            <a:extLst>
              <a:ext uri="{FF2B5EF4-FFF2-40B4-BE49-F238E27FC236}">
                <a16:creationId xmlns:a16="http://schemas.microsoft.com/office/drawing/2014/main" id="{B3327F51-D49D-4DCE-9CDC-3B94731A49A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391290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FB555E-8FF5-457E-B328-53ABDB595951}"/>
              </a:ext>
            </a:extLst>
          </p:cNvPr>
          <p:cNvSpPr>
            <a:spLocks noGrp="1"/>
          </p:cNvSpPr>
          <p:nvPr>
            <p:ph type="title"/>
          </p:nvPr>
        </p:nvSpPr>
        <p:spPr>
          <a:xfrm>
            <a:off x="838200" y="662427"/>
            <a:ext cx="10515600" cy="8197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A64ED7-3275-4F98-88B1-4F0832514730}"/>
              </a:ext>
            </a:extLst>
          </p:cNvPr>
          <p:cNvSpPr>
            <a:spLocks noGrp="1"/>
          </p:cNvSpPr>
          <p:nvPr>
            <p:ph type="body" idx="1"/>
          </p:nvPr>
        </p:nvSpPr>
        <p:spPr>
          <a:xfrm>
            <a:off x="838200" y="1661459"/>
            <a:ext cx="10515600" cy="4340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F0BCFA-771C-4297-8ACE-974191C7054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5" name="Footer Placeholder 4">
            <a:extLst>
              <a:ext uri="{FF2B5EF4-FFF2-40B4-BE49-F238E27FC236}">
                <a16:creationId xmlns:a16="http://schemas.microsoft.com/office/drawing/2014/main" id="{87E317DE-CC16-4596-92A2-460BC081EA7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6" name="Slide Number Placeholder 5">
            <a:extLst>
              <a:ext uri="{FF2B5EF4-FFF2-40B4-BE49-F238E27FC236}">
                <a16:creationId xmlns:a16="http://schemas.microsoft.com/office/drawing/2014/main" id="{A786E724-AEC3-4D96-A62C-C286B703F15B}"/>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624592867"/>
      </p:ext>
    </p:extLst>
  </p:cSld>
  <p:clrMap bg1="dk1" tx1="lt1" bg2="dk2" tx2="lt2" accent1="accent1" accent2="accent2" accent3="accent3" accent4="accent4" accent5="accent5" accent6="accent6" hlink="hlink" folHlink="folHlink"/>
  <p:sldLayoutIdLst>
    <p:sldLayoutId id="2147483665" r:id="rId1"/>
    <p:sldLayoutId id="2147483664" r:id="rId2"/>
    <p:sldLayoutId id="2147483663" r:id="rId3"/>
    <p:sldLayoutId id="2147483661" r:id="rId4"/>
    <p:sldLayoutId id="2147483650" r:id="rId5"/>
    <p:sldLayoutId id="2147483671" r:id="rId6"/>
    <p:sldLayoutId id="2147483670" r:id="rId7"/>
    <p:sldLayoutId id="2147483672" r:id="rId8"/>
    <p:sldLayoutId id="2147483654" r:id="rId9"/>
    <p:sldLayoutId id="2147483653" r:id="rId10"/>
    <p:sldLayoutId id="2147483667" r:id="rId11"/>
    <p:sldLayoutId id="2147483668" r:id="rId12"/>
    <p:sldLayoutId id="2147483669" r:id="rId13"/>
    <p:sldLayoutId id="2147483649" r:id="rId14"/>
    <p:sldLayoutId id="2147483651" r:id="rId15"/>
    <p:sldLayoutId id="2147483652" r:id="rId16"/>
    <p:sldLayoutId id="2147483655" r:id="rId17"/>
    <p:sldLayoutId id="2147483656" r:id="rId18"/>
    <p:sldLayoutId id="2147483657" r:id="rId19"/>
  </p:sldLayoutIdLst>
  <p:hf hdr="0"/>
  <p:txStyles>
    <p:title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552">
          <p15:clr>
            <a:srgbClr val="F26B43"/>
          </p15:clr>
        </p15:guide>
        <p15:guide id="3" pos="528">
          <p15:clr>
            <a:srgbClr val="F26B43"/>
          </p15:clr>
        </p15:guide>
        <p15:guide id="4" orient="horz" pos="3912">
          <p15:clr>
            <a:srgbClr val="F26B43"/>
          </p15:clr>
        </p15:guide>
        <p15:guide id="5" orient="horz" pos="408">
          <p15:clr>
            <a:srgbClr val="F26B43"/>
          </p15:clr>
        </p15:guide>
        <p15:guide id="6" pos="7152">
          <p15:clr>
            <a:srgbClr val="F26B43"/>
          </p15:clr>
        </p15:guide>
        <p15:guide id="7" pos="2880">
          <p15:clr>
            <a:srgbClr val="F26B43"/>
          </p15:clr>
        </p15:guide>
        <p15:guide id="8" pos="4248">
          <p15:clr>
            <a:srgbClr val="F26B43"/>
          </p15:clr>
        </p15:guide>
        <p15:guide id="9" orient="horz" pos="600">
          <p15:clr>
            <a:srgbClr val="F26B43"/>
          </p15:clr>
        </p15:guide>
        <p15:guide id="10" orient="horz" pos="3792">
          <p15:clr>
            <a:srgbClr val="F26B43"/>
          </p15:clr>
        </p15:guide>
        <p15:guide id="11" pos="7272">
          <p15:clr>
            <a:srgbClr val="F26B43"/>
          </p15:clr>
        </p15:guide>
        <p15:guide id="12" pos="408">
          <p15:clr>
            <a:srgbClr val="F26B43"/>
          </p15:clr>
        </p15:guide>
        <p15:guide id="13" pos="4920">
          <p15:clr>
            <a:srgbClr val="F26B43"/>
          </p15:clr>
        </p15:guide>
        <p15:guide id="14" pos="22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azbrokenarrow.com" TargetMode="External"/><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www.facebook.com/azbrokenarrow" TargetMode="External"/><Relationship Id="rId5" Type="http://schemas.openxmlformats.org/officeDocument/2006/relationships/hyperlink" Target="https://www.instagram.com/azbrokenarrow/" TargetMode="External"/><Relationship Id="rId4" Type="http://schemas.openxmlformats.org/officeDocument/2006/relationships/hyperlink" Target="https://www.azbrokenarrow.com/donat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8.xml"/><Relationship Id="rId5" Type="http://schemas.openxmlformats.org/officeDocument/2006/relationships/image" Target="../media/image24.JP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jp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jp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riding horses&#10;&#10;Description automatically generated with medium confidence">
            <a:extLst>
              <a:ext uri="{FF2B5EF4-FFF2-40B4-BE49-F238E27FC236}">
                <a16:creationId xmlns:a16="http://schemas.microsoft.com/office/drawing/2014/main" id="{4D3A4387-17EF-58C8-4064-E89E1258D92D}"/>
              </a:ext>
            </a:extLst>
          </p:cNvPr>
          <p:cNvPicPr>
            <a:picLocks noChangeAspect="1"/>
          </p:cNvPicPr>
          <p:nvPr/>
        </p:nvPicPr>
        <p:blipFill>
          <a:blip r:embed="rId3"/>
          <a:stretch>
            <a:fillRect/>
          </a:stretch>
        </p:blipFill>
        <p:spPr>
          <a:xfrm>
            <a:off x="-9363" y="0"/>
            <a:ext cx="12198025" cy="6854614"/>
          </a:xfrm>
          <a:prstGeom prst="rect">
            <a:avLst/>
          </a:prstGeom>
        </p:spPr>
      </p:pic>
      <p:sp>
        <p:nvSpPr>
          <p:cNvPr id="12" name="Title 11">
            <a:extLst>
              <a:ext uri="{FF2B5EF4-FFF2-40B4-BE49-F238E27FC236}">
                <a16:creationId xmlns:a16="http://schemas.microsoft.com/office/drawing/2014/main" id="{5ACFE83B-020C-7316-9904-7AFFA782A4E4}"/>
              </a:ext>
            </a:extLst>
          </p:cNvPr>
          <p:cNvSpPr>
            <a:spLocks noGrp="1"/>
          </p:cNvSpPr>
          <p:nvPr>
            <p:ph type="title"/>
          </p:nvPr>
        </p:nvSpPr>
        <p:spPr>
          <a:xfrm>
            <a:off x="2873150" y="-497687"/>
            <a:ext cx="6627688" cy="2307279"/>
          </a:xfrm>
        </p:spPr>
        <p:txBody>
          <a:bodyPr/>
          <a:lstStyle/>
          <a:p>
            <a:r>
              <a:rPr lang="en-US" sz="4000" dirty="0">
                <a:latin typeface="Copperplate Gothic Bold" panose="020E0705020206020404" pitchFamily="34" charset="0"/>
              </a:rPr>
              <a:t>B R O K E N   A R R O W</a:t>
            </a:r>
            <a:br>
              <a:rPr lang="en-US" dirty="0">
                <a:latin typeface="Copperplate Gothic Bold" panose="020E0705020206020404" pitchFamily="34" charset="0"/>
              </a:rPr>
            </a:br>
            <a:endParaRPr lang="en-US" dirty="0">
              <a:solidFill>
                <a:schemeClr val="accent3">
                  <a:lumMod val="40000"/>
                  <a:lumOff val="60000"/>
                  <a:alpha val="75000"/>
                </a:schemeClr>
              </a:solidFill>
              <a:latin typeface="Copperplate Gothic Bold" panose="020E0705020206020404" pitchFamily="34" charset="0"/>
            </a:endParaRPr>
          </a:p>
        </p:txBody>
      </p:sp>
      <p:sp>
        <p:nvSpPr>
          <p:cNvPr id="5" name="Date Placeholder 4">
            <a:extLst>
              <a:ext uri="{FF2B5EF4-FFF2-40B4-BE49-F238E27FC236}">
                <a16:creationId xmlns:a16="http://schemas.microsoft.com/office/drawing/2014/main" id="{D1707637-CD6E-E294-CEA2-90EA10CEDB7B}"/>
              </a:ext>
            </a:extLst>
          </p:cNvPr>
          <p:cNvSpPr>
            <a:spLocks noGrp="1"/>
          </p:cNvSpPr>
          <p:nvPr>
            <p:ph type="dt" sz="half" idx="4294967295"/>
          </p:nvPr>
        </p:nvSpPr>
        <p:spPr>
          <a:xfrm>
            <a:off x="0" y="6356350"/>
            <a:ext cx="3322638" cy="365125"/>
          </a:xfrm>
        </p:spPr>
        <p:txBody>
          <a:bodyPr/>
          <a:lstStyle/>
          <a:p>
            <a:r>
              <a:rPr lang="en-US" dirty="0"/>
              <a:t>20XX</a:t>
            </a:r>
          </a:p>
        </p:txBody>
      </p:sp>
      <p:sp>
        <p:nvSpPr>
          <p:cNvPr id="9" name="Slide Number Placeholder 8">
            <a:extLst>
              <a:ext uri="{FF2B5EF4-FFF2-40B4-BE49-F238E27FC236}">
                <a16:creationId xmlns:a16="http://schemas.microsoft.com/office/drawing/2014/main" id="{7AA41F3E-4A79-ED78-00CD-81702DD22677}"/>
              </a:ext>
            </a:extLst>
          </p:cNvPr>
          <p:cNvSpPr>
            <a:spLocks noGrp="1"/>
          </p:cNvSpPr>
          <p:nvPr>
            <p:ph type="sldNum" sz="quarter" idx="4294967295"/>
          </p:nvPr>
        </p:nvSpPr>
        <p:spPr>
          <a:xfrm>
            <a:off x="10777538" y="6356350"/>
            <a:ext cx="1414462" cy="365125"/>
          </a:xfrm>
        </p:spPr>
        <p:txBody>
          <a:bodyPr/>
          <a:lstStyle/>
          <a:p>
            <a:fld id="{AE208ADF-3ADD-483D-A721-14E3EEE2C135}" type="slidenum">
              <a:rPr lang="en-US" smtClean="0"/>
              <a:pPr/>
              <a:t>1</a:t>
            </a:fld>
            <a:endParaRPr lang="en-US" dirty="0"/>
          </a:p>
        </p:txBody>
      </p:sp>
      <p:pic>
        <p:nvPicPr>
          <p:cNvPr id="18" name="Picture 17">
            <a:extLst>
              <a:ext uri="{FF2B5EF4-FFF2-40B4-BE49-F238E27FC236}">
                <a16:creationId xmlns:a16="http://schemas.microsoft.com/office/drawing/2014/main" id="{6EA0D338-C288-B01C-6584-D49759EB4C65}"/>
              </a:ext>
            </a:extLst>
          </p:cNvPr>
          <p:cNvPicPr>
            <a:picLocks noChangeAspect="1"/>
          </p:cNvPicPr>
          <p:nvPr/>
        </p:nvPicPr>
        <p:blipFill>
          <a:blip r:embed="rId4"/>
          <a:stretch>
            <a:fillRect/>
          </a:stretch>
        </p:blipFill>
        <p:spPr>
          <a:xfrm>
            <a:off x="3529897" y="567169"/>
            <a:ext cx="4960571" cy="2984750"/>
          </a:xfrm>
          <a:prstGeom prst="rect">
            <a:avLst/>
          </a:prstGeom>
        </p:spPr>
      </p:pic>
      <p:sp>
        <p:nvSpPr>
          <p:cNvPr id="2" name="Text Placeholder 12">
            <a:extLst>
              <a:ext uri="{FF2B5EF4-FFF2-40B4-BE49-F238E27FC236}">
                <a16:creationId xmlns:a16="http://schemas.microsoft.com/office/drawing/2014/main" id="{B045299D-4F72-18A8-80DE-9B6FFCD26ADE}"/>
              </a:ext>
            </a:extLst>
          </p:cNvPr>
          <p:cNvSpPr txBox="1">
            <a:spLocks/>
          </p:cNvSpPr>
          <p:nvPr/>
        </p:nvSpPr>
        <p:spPr>
          <a:xfrm>
            <a:off x="3377244" y="5692476"/>
            <a:ext cx="3322638" cy="126272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solidFill>
                <a:latin typeface="+mn-lt"/>
                <a:ea typeface="+mn-ea"/>
                <a:cs typeface="+mn-cs"/>
              </a:defRPr>
            </a:lvl1pPr>
            <a:lvl2pPr marL="457200" indent="0" algn="l" defTabSz="914400" rtl="0" eaLnBrk="1" latinLnBrk="0" hangingPunct="1">
              <a:lnSpc>
                <a:spcPct val="120000"/>
              </a:lnSpc>
              <a:spcBef>
                <a:spcPts val="500"/>
              </a:spcBef>
              <a:buFontTx/>
              <a:buNone/>
              <a:defRPr sz="2000" b="1" kern="1200" spc="100" baseline="0">
                <a:solidFill>
                  <a:schemeClr val="tx1">
                    <a:tint val="7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spc="100" baseline="0">
                <a:solidFill>
                  <a:schemeClr val="tx1">
                    <a:tint val="7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1">
                    <a:tint val="75000"/>
                  </a:schemeClr>
                </a:solidFill>
                <a:latin typeface="+mn-lt"/>
                <a:ea typeface="+mn-ea"/>
                <a:cs typeface="+mn-cs"/>
              </a:defRPr>
            </a:lvl4pPr>
            <a:lvl5pPr marL="1828800" indent="0" algn="l" defTabSz="914400" rtl="0" eaLnBrk="1" latinLnBrk="0" hangingPunct="1">
              <a:lnSpc>
                <a:spcPct val="120000"/>
              </a:lnSpc>
              <a:spcBef>
                <a:spcPts val="500"/>
              </a:spcBef>
              <a:buSzPct val="80000"/>
              <a:buFont typeface="Arial" panose="020B0604020202020204" pitchFamily="34" charset="0"/>
              <a:buNone/>
              <a:defRPr sz="1600" kern="1200" spc="1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100" dirty="0">
                <a:solidFill>
                  <a:schemeClr val="bg1">
                    <a:lumMod val="85000"/>
                    <a:lumOff val="15000"/>
                  </a:schemeClr>
                </a:solidFill>
              </a:rPr>
              <a:t>ALL FOR YOUR GLORY </a:t>
            </a:r>
            <a:r>
              <a:rPr lang="en-US" sz="3200" dirty="0">
                <a:solidFill>
                  <a:schemeClr val="bg1">
                    <a:lumMod val="85000"/>
                    <a:lumOff val="15000"/>
                  </a:schemeClr>
                </a:solidFill>
              </a:rPr>
              <a:t>JESUS</a:t>
            </a:r>
            <a:endParaRPr lang="en-US" sz="1600" dirty="0">
              <a:solidFill>
                <a:schemeClr val="bg1">
                  <a:lumMod val="85000"/>
                  <a:lumOff val="15000"/>
                </a:schemeClr>
              </a:solidFill>
            </a:endParaRPr>
          </a:p>
          <a:p>
            <a:endParaRPr lang="en-US" dirty="0"/>
          </a:p>
        </p:txBody>
      </p:sp>
      <p:sp>
        <p:nvSpPr>
          <p:cNvPr id="3" name="Title 11">
            <a:extLst>
              <a:ext uri="{FF2B5EF4-FFF2-40B4-BE49-F238E27FC236}">
                <a16:creationId xmlns:a16="http://schemas.microsoft.com/office/drawing/2014/main" id="{405AA24A-AED1-C3A7-87A4-02924FAAA7BA}"/>
              </a:ext>
            </a:extLst>
          </p:cNvPr>
          <p:cNvSpPr txBox="1">
            <a:spLocks/>
          </p:cNvSpPr>
          <p:nvPr/>
        </p:nvSpPr>
        <p:spPr>
          <a:xfrm>
            <a:off x="4363698" y="2059544"/>
            <a:ext cx="6627688" cy="2307279"/>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800" kern="1200">
                <a:solidFill>
                  <a:schemeClr val="tx2">
                    <a:alpha val="75000"/>
                  </a:schemeClr>
                </a:solidFill>
                <a:latin typeface="+mj-lt"/>
                <a:ea typeface="+mj-ea"/>
                <a:cs typeface="+mj-cs"/>
              </a:defRPr>
            </a:lvl1pPr>
          </a:lstStyle>
          <a:p>
            <a:r>
              <a:rPr lang="en-US" sz="4000" dirty="0">
                <a:solidFill>
                  <a:schemeClr val="accent3">
                    <a:lumMod val="75000"/>
                    <a:alpha val="75000"/>
                  </a:schemeClr>
                </a:solidFill>
                <a:latin typeface="Copperplate Gothic Bold" panose="020E0705020206020404" pitchFamily="34" charset="0"/>
              </a:rPr>
              <a:t>wranglers</a:t>
            </a:r>
            <a:br>
              <a:rPr lang="en-US" dirty="0"/>
            </a:br>
            <a:endParaRPr lang="en-US" dirty="0">
              <a:solidFill>
                <a:schemeClr val="accent3">
                  <a:lumMod val="40000"/>
                  <a:lumOff val="60000"/>
                  <a:alpha val="75000"/>
                </a:schemeClr>
              </a:solidFill>
            </a:endParaRPr>
          </a:p>
        </p:txBody>
      </p:sp>
    </p:spTree>
    <p:extLst>
      <p:ext uri="{BB962C8B-B14F-4D97-AF65-F5344CB8AC3E}">
        <p14:creationId xmlns:p14="http://schemas.microsoft.com/office/powerpoint/2010/main" val="305566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64BE-5C3B-1E48-5214-CC6DE4F5392B}"/>
              </a:ext>
            </a:extLst>
          </p:cNvPr>
          <p:cNvSpPr>
            <a:spLocks noGrp="1"/>
          </p:cNvSpPr>
          <p:nvPr>
            <p:ph type="title"/>
          </p:nvPr>
        </p:nvSpPr>
        <p:spPr/>
        <p:txBody>
          <a:bodyPr/>
          <a:lstStyle/>
          <a:p>
            <a:r>
              <a:rPr lang="en-US" dirty="0"/>
              <a:t>Management Operations System</a:t>
            </a:r>
          </a:p>
        </p:txBody>
      </p:sp>
      <p:sp>
        <p:nvSpPr>
          <p:cNvPr id="3" name="Content Placeholder 2">
            <a:extLst>
              <a:ext uri="{FF2B5EF4-FFF2-40B4-BE49-F238E27FC236}">
                <a16:creationId xmlns:a16="http://schemas.microsoft.com/office/drawing/2014/main" id="{9086E69F-4A8E-A9C8-E68F-00C8328F5DA4}"/>
              </a:ext>
            </a:extLst>
          </p:cNvPr>
          <p:cNvSpPr>
            <a:spLocks noGrp="1"/>
          </p:cNvSpPr>
          <p:nvPr>
            <p:ph idx="1"/>
          </p:nvPr>
        </p:nvSpPr>
        <p:spPr/>
        <p:txBody>
          <a:bodyPr/>
          <a:lstStyle/>
          <a:p>
            <a:r>
              <a:rPr lang="en-US" dirty="0"/>
              <a:t>Financial</a:t>
            </a:r>
          </a:p>
          <a:p>
            <a:r>
              <a:rPr lang="en-US" dirty="0"/>
              <a:t>Meetings</a:t>
            </a:r>
          </a:p>
          <a:p>
            <a:r>
              <a:rPr lang="en-US" dirty="0"/>
              <a:t>Board meetings</a:t>
            </a:r>
          </a:p>
          <a:p>
            <a:r>
              <a:rPr lang="en-US" dirty="0"/>
              <a:t>Weekly</a:t>
            </a:r>
          </a:p>
          <a:p>
            <a:r>
              <a:rPr lang="en-US" dirty="0"/>
              <a:t>Monthly</a:t>
            </a:r>
          </a:p>
          <a:p>
            <a:r>
              <a:rPr lang="en-US" dirty="0"/>
              <a:t>Events</a:t>
            </a:r>
          </a:p>
          <a:p>
            <a:r>
              <a:rPr lang="en-US" dirty="0"/>
              <a:t>Guidelines and Governance</a:t>
            </a:r>
          </a:p>
        </p:txBody>
      </p:sp>
      <p:sp>
        <p:nvSpPr>
          <p:cNvPr id="4" name="Text Placeholder 3">
            <a:extLst>
              <a:ext uri="{FF2B5EF4-FFF2-40B4-BE49-F238E27FC236}">
                <a16:creationId xmlns:a16="http://schemas.microsoft.com/office/drawing/2014/main" id="{77B8CD6F-195D-035C-38D4-119ACCA48036}"/>
              </a:ext>
            </a:extLst>
          </p:cNvPr>
          <p:cNvSpPr>
            <a:spLocks noGrp="1"/>
          </p:cNvSpPr>
          <p:nvPr>
            <p:ph type="body" sz="half" idx="2"/>
          </p:nvPr>
        </p:nvSpPr>
        <p:spPr/>
        <p:txBody>
          <a:bodyPr>
            <a:noAutofit/>
          </a:bodyPr>
          <a:lstStyle/>
          <a:p>
            <a:pPr marL="171450" marR="0" indent="-171450" rtl="0">
              <a:buFont typeface="Arial" panose="020B0604020202020204" pitchFamily="34" charset="0"/>
              <a:buChar char="•"/>
            </a:pPr>
            <a:r>
              <a:rPr lang="en-US" sz="1000" b="0" i="0" u="none" strike="noStrike" baseline="0" dirty="0">
                <a:solidFill>
                  <a:srgbClr val="604878"/>
                </a:solidFill>
                <a:latin typeface="Franklin Gothic Book" panose="020B0503020102020204" pitchFamily="34" charset="0"/>
              </a:rPr>
              <a:t>Pending </a:t>
            </a:r>
          </a:p>
          <a:p>
            <a:pPr marL="171450" marR="0" indent="-171450" rtl="0">
              <a:buFont typeface="Arial" panose="020B0604020202020204" pitchFamily="34" charset="0"/>
              <a:buChar char="•"/>
            </a:pPr>
            <a:r>
              <a:rPr lang="en-US" sz="1000" b="0" i="0" u="none" strike="noStrike" baseline="0" dirty="0">
                <a:solidFill>
                  <a:srgbClr val="604878"/>
                </a:solidFill>
                <a:latin typeface="Franklin Gothic Book" panose="020B0503020102020204" pitchFamily="34" charset="0"/>
              </a:rPr>
              <a:t>Daily, weekly, monthly, quarterly</a:t>
            </a:r>
          </a:p>
          <a:p>
            <a:pPr marL="171450" marR="0" indent="-171450" rtl="0">
              <a:buFont typeface="Arial" panose="020B0604020202020204" pitchFamily="34" charset="0"/>
              <a:buChar char="•"/>
            </a:pPr>
            <a:endParaRPr lang="en-US" sz="1000" dirty="0"/>
          </a:p>
        </p:txBody>
      </p:sp>
    </p:spTree>
    <p:extLst>
      <p:ext uri="{BB962C8B-B14F-4D97-AF65-F5344CB8AC3E}">
        <p14:creationId xmlns:p14="http://schemas.microsoft.com/office/powerpoint/2010/main" val="3509170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2655-A057-37AD-DFC9-FE6D871F16D3}"/>
              </a:ext>
            </a:extLst>
          </p:cNvPr>
          <p:cNvSpPr>
            <a:spLocks noGrp="1"/>
          </p:cNvSpPr>
          <p:nvPr>
            <p:ph type="title"/>
          </p:nvPr>
        </p:nvSpPr>
        <p:spPr/>
        <p:txBody>
          <a:bodyPr>
            <a:normAutofit fontScale="90000"/>
          </a:bodyPr>
          <a:lstStyle/>
          <a:p>
            <a:r>
              <a:rPr lang="en-US" dirty="0"/>
              <a:t>Call to Adventure</a:t>
            </a:r>
            <a:br>
              <a:rPr lang="en-US" dirty="0"/>
            </a:br>
            <a:r>
              <a:rPr lang="en-US" sz="2700" i="1" dirty="0"/>
              <a:t>Join the Broken Arrow Story  -  Ride for the Brand</a:t>
            </a:r>
            <a:endParaRPr lang="en-US" i="1" dirty="0"/>
          </a:p>
        </p:txBody>
      </p:sp>
      <p:sp>
        <p:nvSpPr>
          <p:cNvPr id="3" name="Content Placeholder 2">
            <a:extLst>
              <a:ext uri="{FF2B5EF4-FFF2-40B4-BE49-F238E27FC236}">
                <a16:creationId xmlns:a16="http://schemas.microsoft.com/office/drawing/2014/main" id="{7D69761A-C77B-3F85-982F-CC76B30C8F70}"/>
              </a:ext>
            </a:extLst>
          </p:cNvPr>
          <p:cNvSpPr>
            <a:spLocks noGrp="1"/>
          </p:cNvSpPr>
          <p:nvPr>
            <p:ph idx="1"/>
          </p:nvPr>
        </p:nvSpPr>
        <p:spPr>
          <a:xfrm>
            <a:off x="838200" y="2438403"/>
            <a:ext cx="10969068" cy="3545204"/>
          </a:xfrm>
        </p:spPr>
        <p:txBody>
          <a:bodyPr>
            <a:normAutofit fontScale="85000" lnSpcReduction="20000"/>
          </a:bodyPr>
          <a:lstStyle/>
          <a:p>
            <a:pPr marL="0" indent="0">
              <a:buNone/>
            </a:pPr>
            <a:r>
              <a:rPr lang="en-US" dirty="0"/>
              <a:t>3 ways to enter in</a:t>
            </a:r>
          </a:p>
          <a:p>
            <a:pPr marL="0" indent="0">
              <a:buNone/>
            </a:pPr>
            <a:endParaRPr lang="en-US" dirty="0"/>
          </a:p>
          <a:p>
            <a:pPr>
              <a:buFont typeface="Wingdings" panose="05000000000000000000" pitchFamily="2" charset="2"/>
              <a:buChar char="Ø"/>
            </a:pPr>
            <a:r>
              <a:rPr lang="en-US" dirty="0"/>
              <a:t> Attend an event and experience authentic relationship: </a:t>
            </a:r>
            <a:r>
              <a:rPr lang="en-US" dirty="0">
                <a:hlinkClick r:id="rId3"/>
              </a:rPr>
              <a:t>azbrokenarrow.com </a:t>
            </a:r>
            <a:r>
              <a:rPr lang="en-US" dirty="0"/>
              <a:t>directory </a:t>
            </a:r>
          </a:p>
          <a:p>
            <a:pPr>
              <a:buFont typeface="Wingdings" panose="05000000000000000000" pitchFamily="2" charset="2"/>
              <a:buChar char="Ø"/>
            </a:pPr>
            <a:r>
              <a:rPr lang="en-US" dirty="0"/>
              <a:t> Give a one-time gift:  </a:t>
            </a:r>
            <a:r>
              <a:rPr lang="en-US" dirty="0">
                <a:hlinkClick r:id="rId4"/>
              </a:rPr>
              <a:t>https://www.azbrokenarrow.com/donate/</a:t>
            </a:r>
            <a:endParaRPr lang="en-US" dirty="0"/>
          </a:p>
          <a:p>
            <a:pPr>
              <a:buFont typeface="Wingdings" panose="05000000000000000000" pitchFamily="2" charset="2"/>
              <a:buChar char="Ø"/>
            </a:pPr>
            <a:r>
              <a:rPr lang="en-US" dirty="0"/>
              <a:t> Give a recurring monthly gift: </a:t>
            </a:r>
            <a:r>
              <a:rPr lang="en-US" dirty="0">
                <a:hlinkClick r:id="rId4"/>
              </a:rPr>
              <a:t>https://www.azbrokenarrow.com/donate/</a:t>
            </a:r>
            <a:endParaRPr lang="en-US" dirty="0"/>
          </a:p>
          <a:p>
            <a:pPr>
              <a:buFont typeface="Wingdings" panose="05000000000000000000" pitchFamily="2" charset="2"/>
              <a:buChar char="Ø"/>
            </a:pPr>
            <a:r>
              <a:rPr lang="en-US" dirty="0"/>
              <a:t> Spread the word:  Share the story through </a:t>
            </a:r>
          </a:p>
          <a:p>
            <a:pPr lvl="1">
              <a:buFont typeface="Wingdings" panose="05000000000000000000" pitchFamily="2" charset="2"/>
              <a:buChar char="Ø"/>
            </a:pPr>
            <a:r>
              <a:rPr lang="en-US" sz="1200" dirty="0">
                <a:effectLst/>
                <a:latin typeface="Calibri" panose="020F0502020204030204" pitchFamily="34" charset="0"/>
                <a:hlinkClick r:id="rId5"/>
              </a:rPr>
              <a:t>https://www.instagram.com/azbrokenarrow/</a:t>
            </a:r>
            <a:endParaRPr lang="en-US" sz="1200" dirty="0">
              <a:effectLst/>
              <a:latin typeface="Calibri" panose="020F0502020204030204" pitchFamily="34" charset="0"/>
            </a:endParaRPr>
          </a:p>
          <a:p>
            <a:pPr lvl="1">
              <a:buFont typeface="Wingdings" panose="05000000000000000000" pitchFamily="2" charset="2"/>
              <a:buChar char="Ø"/>
            </a:pPr>
            <a:r>
              <a:rPr lang="en-US" sz="1800" dirty="0">
                <a:effectLst/>
                <a:latin typeface="Calibri" panose="020F0502020204030204" pitchFamily="34" charset="0"/>
                <a:hlinkClick r:id="rId6"/>
              </a:rPr>
              <a:t>https://www.facebook.com/azbrokenarrow</a:t>
            </a:r>
            <a:endParaRPr lang="en-US" sz="1200" dirty="0">
              <a:effectLst/>
              <a:latin typeface="Calibri" panose="020F0502020204030204" pitchFamily="34" charset="0"/>
            </a:endParaRPr>
          </a:p>
          <a:p>
            <a:pPr lvl="1">
              <a:buFont typeface="Wingdings" panose="05000000000000000000" pitchFamily="2" charset="2"/>
              <a:buChar char="Ø"/>
            </a:pPr>
            <a:r>
              <a:rPr lang="en-US" dirty="0"/>
              <a:t>Join as a business partner – contact sean@azbrokenarrow.com</a:t>
            </a:r>
          </a:p>
          <a:p>
            <a:pPr marL="0" indent="0">
              <a:buNone/>
            </a:pPr>
            <a:endParaRPr lang="en-US" dirty="0"/>
          </a:p>
        </p:txBody>
      </p:sp>
      <p:sp>
        <p:nvSpPr>
          <p:cNvPr id="4" name="Date Placeholder 3">
            <a:extLst>
              <a:ext uri="{FF2B5EF4-FFF2-40B4-BE49-F238E27FC236}">
                <a16:creationId xmlns:a16="http://schemas.microsoft.com/office/drawing/2014/main" id="{567341ED-B04F-CDF0-AABB-EC66EBABCEEF}"/>
              </a:ext>
            </a:extLst>
          </p:cNvPr>
          <p:cNvSpPr>
            <a:spLocks noGrp="1"/>
          </p:cNvSpPr>
          <p:nvPr>
            <p:ph type="dt" sz="half" idx="2"/>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DDE533B6-4724-7857-85BF-DF94025FF65B}"/>
              </a:ext>
            </a:extLst>
          </p:cNvPr>
          <p:cNvSpPr>
            <a:spLocks noGrp="1"/>
          </p:cNvSpPr>
          <p:nvPr>
            <p:ph type="ftr" sz="quarter" idx="3"/>
          </p:nvPr>
        </p:nvSpPr>
        <p:spPr/>
        <p:txBody>
          <a:bodyPr/>
          <a:lstStyle/>
          <a:p>
            <a:r>
              <a:rPr lang="en-US"/>
              <a:t>Sample Text</a:t>
            </a:r>
            <a:endParaRPr lang="en-US" dirty="0"/>
          </a:p>
        </p:txBody>
      </p:sp>
      <p:sp>
        <p:nvSpPr>
          <p:cNvPr id="6" name="Slide Number Placeholder 5">
            <a:extLst>
              <a:ext uri="{FF2B5EF4-FFF2-40B4-BE49-F238E27FC236}">
                <a16:creationId xmlns:a16="http://schemas.microsoft.com/office/drawing/2014/main" id="{05DAEBD9-8B73-35F6-A543-50FD0B5282D2}"/>
              </a:ext>
            </a:extLst>
          </p:cNvPr>
          <p:cNvSpPr>
            <a:spLocks noGrp="1"/>
          </p:cNvSpPr>
          <p:nvPr>
            <p:ph type="sldNum" sz="quarter" idx="4"/>
          </p:nvPr>
        </p:nvSpPr>
        <p:spPr/>
        <p:txBody>
          <a:bodyPr/>
          <a:lstStyle/>
          <a:p>
            <a:fld id="{AE208ADF-3ADD-483D-A721-14E3EEE2C135}" type="slidenum">
              <a:rPr lang="en-US" smtClean="0"/>
              <a:pPr/>
              <a:t>11</a:t>
            </a:fld>
            <a:endParaRPr lang="en-US" dirty="0"/>
          </a:p>
        </p:txBody>
      </p:sp>
      <p:pic>
        <p:nvPicPr>
          <p:cNvPr id="13" name="Picture 12">
            <a:extLst>
              <a:ext uri="{FF2B5EF4-FFF2-40B4-BE49-F238E27FC236}">
                <a16:creationId xmlns:a16="http://schemas.microsoft.com/office/drawing/2014/main" id="{D00130C2-C81E-2CBE-A40C-FF40BF9CA40B}"/>
              </a:ext>
            </a:extLst>
          </p:cNvPr>
          <p:cNvPicPr>
            <a:picLocks noChangeAspect="1"/>
          </p:cNvPicPr>
          <p:nvPr/>
        </p:nvPicPr>
        <p:blipFill>
          <a:blip r:embed="rId7"/>
          <a:stretch>
            <a:fillRect/>
          </a:stretch>
        </p:blipFill>
        <p:spPr>
          <a:xfrm>
            <a:off x="7432129" y="295499"/>
            <a:ext cx="4375139" cy="2373332"/>
          </a:xfrm>
          <a:prstGeom prst="rect">
            <a:avLst/>
          </a:prstGeom>
          <a:ln>
            <a:noFill/>
          </a:ln>
          <a:effectLst>
            <a:softEdge rad="112500"/>
          </a:effectLst>
        </p:spPr>
      </p:pic>
    </p:spTree>
    <p:extLst>
      <p:ext uri="{BB962C8B-B14F-4D97-AF65-F5344CB8AC3E}">
        <p14:creationId xmlns:p14="http://schemas.microsoft.com/office/powerpoint/2010/main" val="350647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E9080-DACA-336C-17D4-3C1F094B4752}"/>
              </a:ext>
            </a:extLst>
          </p:cNvPr>
          <p:cNvSpPr>
            <a:spLocks noGrp="1"/>
          </p:cNvSpPr>
          <p:nvPr>
            <p:ph type="title"/>
          </p:nvPr>
        </p:nvSpPr>
        <p:spPr>
          <a:xfrm>
            <a:off x="938561" y="1618665"/>
            <a:ext cx="10515600" cy="819738"/>
          </a:xfrm>
        </p:spPr>
        <p:txBody>
          <a:bodyPr/>
          <a:lstStyle/>
          <a:p>
            <a:r>
              <a:rPr lang="en-US" dirty="0"/>
              <a:t>Supplemental slides</a:t>
            </a:r>
          </a:p>
        </p:txBody>
      </p:sp>
      <p:sp>
        <p:nvSpPr>
          <p:cNvPr id="4" name="Date Placeholder 3">
            <a:extLst>
              <a:ext uri="{FF2B5EF4-FFF2-40B4-BE49-F238E27FC236}">
                <a16:creationId xmlns:a16="http://schemas.microsoft.com/office/drawing/2014/main" id="{5A5E0969-71F2-9BA2-A8E7-E90E98510AC9}"/>
              </a:ext>
            </a:extLst>
          </p:cNvPr>
          <p:cNvSpPr>
            <a:spLocks noGrp="1"/>
          </p:cNvSpPr>
          <p:nvPr>
            <p:ph type="dt" sz="half" idx="2"/>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ADBCB196-B875-233B-4DD5-66D9EC7BDE2A}"/>
              </a:ext>
            </a:extLst>
          </p:cNvPr>
          <p:cNvSpPr>
            <a:spLocks noGrp="1"/>
          </p:cNvSpPr>
          <p:nvPr>
            <p:ph type="ftr" sz="quarter" idx="3"/>
          </p:nvPr>
        </p:nvSpPr>
        <p:spPr/>
        <p:txBody>
          <a:bodyPr/>
          <a:lstStyle/>
          <a:p>
            <a:r>
              <a:rPr lang="en-US"/>
              <a:t>Sample Text</a:t>
            </a:r>
            <a:endParaRPr lang="en-US" dirty="0"/>
          </a:p>
        </p:txBody>
      </p:sp>
      <p:sp>
        <p:nvSpPr>
          <p:cNvPr id="6" name="Slide Number Placeholder 5">
            <a:extLst>
              <a:ext uri="{FF2B5EF4-FFF2-40B4-BE49-F238E27FC236}">
                <a16:creationId xmlns:a16="http://schemas.microsoft.com/office/drawing/2014/main" id="{D8FAA698-5430-8A7E-481E-42B5D104C25E}"/>
              </a:ext>
            </a:extLst>
          </p:cNvPr>
          <p:cNvSpPr>
            <a:spLocks noGrp="1"/>
          </p:cNvSpPr>
          <p:nvPr>
            <p:ph type="sldNum" sz="quarter" idx="4"/>
          </p:nvPr>
        </p:nvSpPr>
        <p:spPr/>
        <p:txBody>
          <a:bodyPr/>
          <a:lstStyle/>
          <a:p>
            <a:fld id="{AE208ADF-3ADD-483D-A721-14E3EEE2C135}" type="slidenum">
              <a:rPr lang="en-US" smtClean="0"/>
              <a:pPr/>
              <a:t>12</a:t>
            </a:fld>
            <a:endParaRPr lang="en-US" dirty="0"/>
          </a:p>
        </p:txBody>
      </p:sp>
    </p:spTree>
    <p:extLst>
      <p:ext uri="{BB962C8B-B14F-4D97-AF65-F5344CB8AC3E}">
        <p14:creationId xmlns:p14="http://schemas.microsoft.com/office/powerpoint/2010/main" val="4262184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0B2E71E-FF42-554D-A6FB-5CECA0BE71F2}"/>
              </a:ext>
            </a:extLst>
          </p:cNvPr>
          <p:cNvSpPr>
            <a:spLocks noGrp="1"/>
          </p:cNvSpPr>
          <p:nvPr>
            <p:ph type="title"/>
          </p:nvPr>
        </p:nvSpPr>
        <p:spPr>
          <a:xfrm>
            <a:off x="838200" y="662427"/>
            <a:ext cx="10515600" cy="819738"/>
          </a:xfrm>
        </p:spPr>
        <p:txBody>
          <a:bodyPr>
            <a:noAutofit/>
          </a:bodyPr>
          <a:lstStyle/>
          <a:p>
            <a:r>
              <a:rPr lang="en-US" sz="2400" dirty="0"/>
              <a:t>BALANCE CONSULTING SERVICES</a:t>
            </a:r>
          </a:p>
        </p:txBody>
      </p:sp>
      <p:pic>
        <p:nvPicPr>
          <p:cNvPr id="5" name="Picture 4">
            <a:extLst>
              <a:ext uri="{FF2B5EF4-FFF2-40B4-BE49-F238E27FC236}">
                <a16:creationId xmlns:a16="http://schemas.microsoft.com/office/drawing/2014/main" id="{875DEB46-8106-1906-5E6B-FD90A57505E4}"/>
              </a:ext>
            </a:extLst>
          </p:cNvPr>
          <p:cNvPicPr>
            <a:picLocks noChangeAspect="1"/>
          </p:cNvPicPr>
          <p:nvPr/>
        </p:nvPicPr>
        <p:blipFill rotWithShape="1">
          <a:blip r:embed="rId2"/>
          <a:srcRect l="875"/>
          <a:stretch/>
        </p:blipFill>
        <p:spPr>
          <a:xfrm>
            <a:off x="258792" y="914400"/>
            <a:ext cx="11695723" cy="4660586"/>
          </a:xfrm>
          <a:prstGeom prst="rect">
            <a:avLst/>
          </a:prstGeom>
          <a:noFill/>
        </p:spPr>
      </p:pic>
      <p:sp>
        <p:nvSpPr>
          <p:cNvPr id="12" name="Date Placeholder 3">
            <a:extLst>
              <a:ext uri="{FF2B5EF4-FFF2-40B4-BE49-F238E27FC236}">
                <a16:creationId xmlns:a16="http://schemas.microsoft.com/office/drawing/2014/main" id="{AB10D45E-E1D3-924B-1235-D6F92AF34CCE}"/>
              </a:ext>
            </a:extLst>
          </p:cNvPr>
          <p:cNvSpPr>
            <a:spLocks noGrp="1"/>
          </p:cNvSpPr>
          <p:nvPr>
            <p:ph type="dt" sz="half" idx="2"/>
          </p:nvPr>
        </p:nvSpPr>
        <p:spPr>
          <a:xfrm>
            <a:off x="258792" y="6356350"/>
            <a:ext cx="3322608" cy="365125"/>
          </a:xfrm>
        </p:spPr>
        <p:txBody>
          <a:bodyPr/>
          <a:lstStyle/>
          <a:p>
            <a:pPr>
              <a:spcAft>
                <a:spcPts val="600"/>
              </a:spcAft>
            </a:pPr>
            <a:r>
              <a:rPr lang="en-US" dirty="0"/>
              <a:t>2023</a:t>
            </a:r>
          </a:p>
        </p:txBody>
      </p:sp>
      <p:sp>
        <p:nvSpPr>
          <p:cNvPr id="14" name="Footer Placeholder 4">
            <a:extLst>
              <a:ext uri="{FF2B5EF4-FFF2-40B4-BE49-F238E27FC236}">
                <a16:creationId xmlns:a16="http://schemas.microsoft.com/office/drawing/2014/main" id="{7710C84B-3067-868E-8685-78D2FAA2EDA4}"/>
              </a:ext>
            </a:extLst>
          </p:cNvPr>
          <p:cNvSpPr>
            <a:spLocks noGrp="1"/>
          </p:cNvSpPr>
          <p:nvPr>
            <p:ph type="ftr" sz="quarter" idx="3"/>
          </p:nvPr>
        </p:nvSpPr>
        <p:spPr>
          <a:xfrm>
            <a:off x="3581399" y="6356350"/>
            <a:ext cx="5029203" cy="365125"/>
          </a:xfrm>
        </p:spPr>
        <p:txBody>
          <a:bodyPr/>
          <a:lstStyle/>
          <a:p>
            <a:pPr>
              <a:spcAft>
                <a:spcPts val="600"/>
              </a:spcAft>
            </a:pPr>
            <a:r>
              <a:rPr lang="en-US" dirty="0"/>
              <a:t>BROKEN ARROW WRANGLERS</a:t>
            </a:r>
          </a:p>
        </p:txBody>
      </p:sp>
      <p:sp>
        <p:nvSpPr>
          <p:cNvPr id="16" name="Slide Number Placeholder 5">
            <a:extLst>
              <a:ext uri="{FF2B5EF4-FFF2-40B4-BE49-F238E27FC236}">
                <a16:creationId xmlns:a16="http://schemas.microsoft.com/office/drawing/2014/main" id="{9883650F-4E10-D9F7-0C22-906DB41FD6F1}"/>
              </a:ext>
            </a:extLst>
          </p:cNvPr>
          <p:cNvSpPr>
            <a:spLocks noGrp="1"/>
          </p:cNvSpPr>
          <p:nvPr>
            <p:ph type="sldNum" sz="quarter" idx="4"/>
          </p:nvPr>
        </p:nvSpPr>
        <p:spPr>
          <a:xfrm>
            <a:off x="10518474" y="6356350"/>
            <a:ext cx="1414733" cy="365125"/>
          </a:xfrm>
        </p:spPr>
        <p:txBody>
          <a:bodyPr/>
          <a:lstStyle/>
          <a:p>
            <a:pPr>
              <a:spcAft>
                <a:spcPts val="600"/>
              </a:spcAft>
            </a:pPr>
            <a:fld id="{AE208ADF-3ADD-483D-A721-14E3EEE2C135}" type="slidenum">
              <a:rPr lang="en-US" smtClean="0"/>
              <a:pPr>
                <a:spcAft>
                  <a:spcPts val="600"/>
                </a:spcAft>
              </a:pPr>
              <a:t>13</a:t>
            </a:fld>
            <a:endParaRPr lang="en-US"/>
          </a:p>
        </p:txBody>
      </p:sp>
    </p:spTree>
    <p:extLst>
      <p:ext uri="{BB962C8B-B14F-4D97-AF65-F5344CB8AC3E}">
        <p14:creationId xmlns:p14="http://schemas.microsoft.com/office/powerpoint/2010/main" val="86660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7019-9172-8277-78F5-728BA7FC4C09}"/>
              </a:ext>
            </a:extLst>
          </p:cNvPr>
          <p:cNvPicPr>
            <a:picLocks noChangeAspect="1"/>
          </p:cNvPicPr>
          <p:nvPr/>
        </p:nvPicPr>
        <p:blipFill>
          <a:blip r:embed="rId3">
            <a:alphaModFix amt="50000"/>
          </a:blip>
          <a:stretch>
            <a:fillRect/>
          </a:stretch>
        </p:blipFill>
        <p:spPr>
          <a:xfrm>
            <a:off x="905837" y="74334"/>
            <a:ext cx="9874718" cy="6709331"/>
          </a:xfrm>
          <a:prstGeom prst="rect">
            <a:avLst/>
          </a:prstGeom>
        </p:spPr>
      </p:pic>
      <p:pic>
        <p:nvPicPr>
          <p:cNvPr id="4" name="Picture 3">
            <a:extLst>
              <a:ext uri="{FF2B5EF4-FFF2-40B4-BE49-F238E27FC236}">
                <a16:creationId xmlns:a16="http://schemas.microsoft.com/office/drawing/2014/main" id="{9F818257-067D-A992-9F62-ED619755BE48}"/>
              </a:ext>
            </a:extLst>
          </p:cNvPr>
          <p:cNvPicPr>
            <a:picLocks noChangeAspect="1"/>
          </p:cNvPicPr>
          <p:nvPr/>
        </p:nvPicPr>
        <p:blipFill>
          <a:blip r:embed="rId4"/>
          <a:stretch>
            <a:fillRect/>
          </a:stretch>
        </p:blipFill>
        <p:spPr>
          <a:xfrm>
            <a:off x="1653155" y="861200"/>
            <a:ext cx="8885690" cy="4922947"/>
          </a:xfrm>
          <a:prstGeom prst="rect">
            <a:avLst/>
          </a:prstGeom>
        </p:spPr>
      </p:pic>
      <p:pic>
        <p:nvPicPr>
          <p:cNvPr id="7" name="Picture 6">
            <a:extLst>
              <a:ext uri="{FF2B5EF4-FFF2-40B4-BE49-F238E27FC236}">
                <a16:creationId xmlns:a16="http://schemas.microsoft.com/office/drawing/2014/main" id="{27513E05-D4C7-7289-F6E3-7C7D9AC4D2A2}"/>
              </a:ext>
            </a:extLst>
          </p:cNvPr>
          <p:cNvPicPr>
            <a:picLocks noChangeAspect="1"/>
          </p:cNvPicPr>
          <p:nvPr/>
        </p:nvPicPr>
        <p:blipFill>
          <a:blip r:embed="rId5">
            <a:alphaModFix amt="60000"/>
            <a:extLst>
              <a:ext uri="{BEBA8EAE-BF5A-486C-A8C5-ECC9F3942E4B}">
                <a14:imgProps xmlns:a14="http://schemas.microsoft.com/office/drawing/2010/main">
                  <a14:imgLayer r:embed="rId6">
                    <a14:imgEffect>
                      <a14:colorTemperature colorTemp="6200"/>
                    </a14:imgEffect>
                  </a14:imgLayer>
                </a14:imgProps>
              </a:ext>
            </a:extLst>
          </a:blip>
          <a:stretch>
            <a:fillRect/>
          </a:stretch>
        </p:blipFill>
        <p:spPr>
          <a:xfrm>
            <a:off x="1555670" y="0"/>
            <a:ext cx="9080660" cy="6858000"/>
          </a:xfrm>
          <a:prstGeom prst="rect">
            <a:avLst/>
          </a:prstGeom>
        </p:spPr>
      </p:pic>
      <p:sp>
        <p:nvSpPr>
          <p:cNvPr id="8" name="Rectangle: Rounded Corners 7">
            <a:extLst>
              <a:ext uri="{FF2B5EF4-FFF2-40B4-BE49-F238E27FC236}">
                <a16:creationId xmlns:a16="http://schemas.microsoft.com/office/drawing/2014/main" id="{6EBBCA2E-C66D-8310-8ECF-426973689966}"/>
              </a:ext>
            </a:extLst>
          </p:cNvPr>
          <p:cNvSpPr/>
          <p:nvPr/>
        </p:nvSpPr>
        <p:spPr>
          <a:xfrm>
            <a:off x="1323132" y="74334"/>
            <a:ext cx="9457423" cy="6794741"/>
          </a:xfrm>
          <a:prstGeom prst="roundRect">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FBAAD560-BE32-F7FB-DCB8-023222055788}"/>
              </a:ext>
            </a:extLst>
          </p:cNvPr>
          <p:cNvPicPr>
            <a:picLocks noChangeAspect="1"/>
          </p:cNvPicPr>
          <p:nvPr/>
        </p:nvPicPr>
        <p:blipFill>
          <a:blip r:embed="rId7"/>
          <a:stretch>
            <a:fillRect/>
          </a:stretch>
        </p:blipFill>
        <p:spPr>
          <a:xfrm>
            <a:off x="7163809" y="1269402"/>
            <a:ext cx="630292" cy="378576"/>
          </a:xfrm>
          <a:prstGeom prst="rect">
            <a:avLst/>
          </a:prstGeom>
        </p:spPr>
      </p:pic>
      <p:sp>
        <p:nvSpPr>
          <p:cNvPr id="11" name="TextBox 10">
            <a:extLst>
              <a:ext uri="{FF2B5EF4-FFF2-40B4-BE49-F238E27FC236}">
                <a16:creationId xmlns:a16="http://schemas.microsoft.com/office/drawing/2014/main" id="{DAF8D2CE-F3DF-54E3-C78E-E8AEAE8F23EC}"/>
              </a:ext>
            </a:extLst>
          </p:cNvPr>
          <p:cNvSpPr txBox="1"/>
          <p:nvPr/>
        </p:nvSpPr>
        <p:spPr>
          <a:xfrm>
            <a:off x="7078532" y="1504643"/>
            <a:ext cx="1280160" cy="276999"/>
          </a:xfrm>
          <a:prstGeom prst="rect">
            <a:avLst/>
          </a:prstGeom>
          <a:noFill/>
        </p:spPr>
        <p:txBody>
          <a:bodyPr wrap="square" rtlCol="0">
            <a:spAutoFit/>
          </a:bodyPr>
          <a:lstStyle/>
          <a:p>
            <a:r>
              <a:rPr lang="en-US" sz="1200" b="1" dirty="0">
                <a:solidFill>
                  <a:schemeClr val="bg1"/>
                </a:solidFill>
              </a:rPr>
              <a:t>OUTPOST</a:t>
            </a:r>
          </a:p>
        </p:txBody>
      </p:sp>
      <p:pic>
        <p:nvPicPr>
          <p:cNvPr id="12" name="Picture 11">
            <a:extLst>
              <a:ext uri="{FF2B5EF4-FFF2-40B4-BE49-F238E27FC236}">
                <a16:creationId xmlns:a16="http://schemas.microsoft.com/office/drawing/2014/main" id="{A35D9402-335A-9E50-0AE7-3DF549E0CBF7}"/>
              </a:ext>
            </a:extLst>
          </p:cNvPr>
          <p:cNvPicPr>
            <a:picLocks noChangeAspect="1"/>
          </p:cNvPicPr>
          <p:nvPr/>
        </p:nvPicPr>
        <p:blipFill>
          <a:blip r:embed="rId8"/>
          <a:stretch>
            <a:fillRect/>
          </a:stretch>
        </p:blipFill>
        <p:spPr>
          <a:xfrm>
            <a:off x="6913746" y="5029077"/>
            <a:ext cx="1156668" cy="512239"/>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D3A2495F-DF81-B622-8E6E-83970C11E3D4}"/>
              </a:ext>
            </a:extLst>
          </p:cNvPr>
          <p:cNvPicPr>
            <a:picLocks noChangeAspect="1"/>
          </p:cNvPicPr>
          <p:nvPr/>
        </p:nvPicPr>
        <p:blipFill>
          <a:blip r:embed="rId7"/>
          <a:stretch>
            <a:fillRect/>
          </a:stretch>
        </p:blipFill>
        <p:spPr>
          <a:xfrm>
            <a:off x="7803889" y="4338470"/>
            <a:ext cx="630292" cy="378576"/>
          </a:xfrm>
          <a:prstGeom prst="rect">
            <a:avLst/>
          </a:prstGeom>
        </p:spPr>
      </p:pic>
      <p:sp>
        <p:nvSpPr>
          <p:cNvPr id="14" name="TextBox 13">
            <a:extLst>
              <a:ext uri="{FF2B5EF4-FFF2-40B4-BE49-F238E27FC236}">
                <a16:creationId xmlns:a16="http://schemas.microsoft.com/office/drawing/2014/main" id="{4E35100C-CA5D-AA1F-2DFC-DF3D7D22FF1C}"/>
              </a:ext>
            </a:extLst>
          </p:cNvPr>
          <p:cNvSpPr txBox="1"/>
          <p:nvPr/>
        </p:nvSpPr>
        <p:spPr>
          <a:xfrm>
            <a:off x="7718612" y="4573711"/>
            <a:ext cx="1280160" cy="276999"/>
          </a:xfrm>
          <a:prstGeom prst="rect">
            <a:avLst/>
          </a:prstGeom>
          <a:noFill/>
        </p:spPr>
        <p:txBody>
          <a:bodyPr wrap="square" rtlCol="0">
            <a:spAutoFit/>
          </a:bodyPr>
          <a:lstStyle/>
          <a:p>
            <a:r>
              <a:rPr lang="en-US" sz="1200" b="1" dirty="0">
                <a:solidFill>
                  <a:schemeClr val="bg1"/>
                </a:solidFill>
              </a:rPr>
              <a:t>OUTPOST</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1CBE8B9-886C-5C5E-17BA-54BA58FA9E45}"/>
              </a:ext>
            </a:extLst>
          </p:cNvPr>
          <p:cNvPicPr>
            <a:picLocks noChangeAspect="1"/>
          </p:cNvPicPr>
          <p:nvPr/>
        </p:nvPicPr>
        <p:blipFill>
          <a:blip r:embed="rId7"/>
          <a:stretch>
            <a:fillRect/>
          </a:stretch>
        </p:blipFill>
        <p:spPr>
          <a:xfrm>
            <a:off x="4648313" y="6144679"/>
            <a:ext cx="630292" cy="378576"/>
          </a:xfrm>
          <a:prstGeom prst="rect">
            <a:avLst/>
          </a:prstGeom>
        </p:spPr>
      </p:pic>
      <p:sp>
        <p:nvSpPr>
          <p:cNvPr id="16" name="TextBox 15">
            <a:extLst>
              <a:ext uri="{FF2B5EF4-FFF2-40B4-BE49-F238E27FC236}">
                <a16:creationId xmlns:a16="http://schemas.microsoft.com/office/drawing/2014/main" id="{C9A43759-D016-FA79-89BE-C6C6B1CC57CA}"/>
              </a:ext>
            </a:extLst>
          </p:cNvPr>
          <p:cNvSpPr txBox="1"/>
          <p:nvPr/>
        </p:nvSpPr>
        <p:spPr>
          <a:xfrm>
            <a:off x="4563036" y="6379920"/>
            <a:ext cx="1280160" cy="276999"/>
          </a:xfrm>
          <a:prstGeom prst="rect">
            <a:avLst/>
          </a:prstGeom>
          <a:noFill/>
        </p:spPr>
        <p:txBody>
          <a:bodyPr wrap="square" rtlCol="0">
            <a:spAutoFit/>
          </a:bodyPr>
          <a:lstStyle/>
          <a:p>
            <a:r>
              <a:rPr lang="en-US" sz="1200" b="1" dirty="0">
                <a:solidFill>
                  <a:schemeClr val="bg1"/>
                </a:solidFill>
              </a:rPr>
              <a:t>OUTPOST</a:t>
            </a:r>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C53E96C3-83F1-B49A-E1F6-390B3F88CDFB}"/>
              </a:ext>
            </a:extLst>
          </p:cNvPr>
          <p:cNvPicPr>
            <a:picLocks noChangeAspect="1"/>
          </p:cNvPicPr>
          <p:nvPr/>
        </p:nvPicPr>
        <p:blipFill>
          <a:blip r:embed="rId7"/>
          <a:stretch>
            <a:fillRect/>
          </a:stretch>
        </p:blipFill>
        <p:spPr>
          <a:xfrm>
            <a:off x="2141781" y="1142213"/>
            <a:ext cx="630292" cy="378576"/>
          </a:xfrm>
          <a:prstGeom prst="rect">
            <a:avLst/>
          </a:prstGeom>
        </p:spPr>
      </p:pic>
      <p:sp>
        <p:nvSpPr>
          <p:cNvPr id="18" name="TextBox 17">
            <a:extLst>
              <a:ext uri="{FF2B5EF4-FFF2-40B4-BE49-F238E27FC236}">
                <a16:creationId xmlns:a16="http://schemas.microsoft.com/office/drawing/2014/main" id="{AA7E569F-DFCA-C5B0-600F-FA207E859C9E}"/>
              </a:ext>
            </a:extLst>
          </p:cNvPr>
          <p:cNvSpPr txBox="1"/>
          <p:nvPr/>
        </p:nvSpPr>
        <p:spPr>
          <a:xfrm>
            <a:off x="2081366" y="1410003"/>
            <a:ext cx="1280160" cy="276999"/>
          </a:xfrm>
          <a:prstGeom prst="rect">
            <a:avLst/>
          </a:prstGeom>
          <a:noFill/>
        </p:spPr>
        <p:txBody>
          <a:bodyPr wrap="square" rtlCol="0">
            <a:spAutoFit/>
          </a:bodyPr>
          <a:lstStyle/>
          <a:p>
            <a:r>
              <a:rPr lang="en-US" sz="1200" b="1" dirty="0">
                <a:solidFill>
                  <a:schemeClr val="bg1"/>
                </a:solidFill>
              </a:rPr>
              <a:t>OUTPOST</a:t>
            </a:r>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C7B6A82B-0A50-FB74-EBF3-B3027BE40213}"/>
              </a:ext>
            </a:extLst>
          </p:cNvPr>
          <p:cNvPicPr>
            <a:picLocks noChangeAspect="1"/>
          </p:cNvPicPr>
          <p:nvPr/>
        </p:nvPicPr>
        <p:blipFill>
          <a:blip r:embed="rId7"/>
          <a:stretch>
            <a:fillRect/>
          </a:stretch>
        </p:blipFill>
        <p:spPr>
          <a:xfrm>
            <a:off x="7797541" y="5327334"/>
            <a:ext cx="630292" cy="378576"/>
          </a:xfrm>
          <a:prstGeom prst="rect">
            <a:avLst/>
          </a:prstGeom>
        </p:spPr>
      </p:pic>
      <p:sp>
        <p:nvSpPr>
          <p:cNvPr id="20" name="TextBox 19">
            <a:extLst>
              <a:ext uri="{FF2B5EF4-FFF2-40B4-BE49-F238E27FC236}">
                <a16:creationId xmlns:a16="http://schemas.microsoft.com/office/drawing/2014/main" id="{DF7E463A-2AB2-F6C6-C092-805A9A413A2E}"/>
              </a:ext>
            </a:extLst>
          </p:cNvPr>
          <p:cNvSpPr txBox="1"/>
          <p:nvPr/>
        </p:nvSpPr>
        <p:spPr>
          <a:xfrm>
            <a:off x="7712264" y="5562575"/>
            <a:ext cx="1280160" cy="276999"/>
          </a:xfrm>
          <a:prstGeom prst="rect">
            <a:avLst/>
          </a:prstGeom>
          <a:noFill/>
        </p:spPr>
        <p:txBody>
          <a:bodyPr wrap="square" rtlCol="0">
            <a:spAutoFit/>
          </a:bodyPr>
          <a:lstStyle/>
          <a:p>
            <a:r>
              <a:rPr lang="en-US" sz="1200" b="1" dirty="0">
                <a:solidFill>
                  <a:schemeClr val="bg1"/>
                </a:solidFill>
              </a:rPr>
              <a:t>OUTPOST</a:t>
            </a:r>
          </a:p>
        </p:txBody>
      </p:sp>
      <p:pic>
        <p:nvPicPr>
          <p:cNvPr id="21" name="Picture 20" descr="A black background with a black square&#10;&#10;Description automatically generated with medium confidence">
            <a:extLst>
              <a:ext uri="{FF2B5EF4-FFF2-40B4-BE49-F238E27FC236}">
                <a16:creationId xmlns:a16="http://schemas.microsoft.com/office/drawing/2014/main" id="{3605FD42-A97A-63F2-5E07-B3A1D50680E4}"/>
              </a:ext>
            </a:extLst>
          </p:cNvPr>
          <p:cNvPicPr>
            <a:picLocks noChangeAspect="1"/>
          </p:cNvPicPr>
          <p:nvPr/>
        </p:nvPicPr>
        <p:blipFill>
          <a:blip r:embed="rId7"/>
          <a:stretch>
            <a:fillRect/>
          </a:stretch>
        </p:blipFill>
        <p:spPr>
          <a:xfrm>
            <a:off x="7871876" y="3583083"/>
            <a:ext cx="630292" cy="378576"/>
          </a:xfrm>
          <a:prstGeom prst="rect">
            <a:avLst/>
          </a:prstGeom>
        </p:spPr>
      </p:pic>
      <p:sp>
        <p:nvSpPr>
          <p:cNvPr id="22" name="TextBox 21">
            <a:extLst>
              <a:ext uri="{FF2B5EF4-FFF2-40B4-BE49-F238E27FC236}">
                <a16:creationId xmlns:a16="http://schemas.microsoft.com/office/drawing/2014/main" id="{363FD610-08EE-B7C7-C560-BD845948CD99}"/>
              </a:ext>
            </a:extLst>
          </p:cNvPr>
          <p:cNvSpPr txBox="1"/>
          <p:nvPr/>
        </p:nvSpPr>
        <p:spPr>
          <a:xfrm>
            <a:off x="7786599" y="3818324"/>
            <a:ext cx="1280160" cy="276999"/>
          </a:xfrm>
          <a:prstGeom prst="rect">
            <a:avLst/>
          </a:prstGeom>
          <a:noFill/>
        </p:spPr>
        <p:txBody>
          <a:bodyPr wrap="square" rtlCol="0">
            <a:spAutoFit/>
          </a:bodyPr>
          <a:lstStyle/>
          <a:p>
            <a:r>
              <a:rPr lang="en-US" sz="1200" b="1" dirty="0">
                <a:solidFill>
                  <a:schemeClr val="bg1"/>
                </a:solidFill>
              </a:rPr>
              <a:t>OUTPOST</a:t>
            </a:r>
          </a:p>
        </p:txBody>
      </p:sp>
      <p:pic>
        <p:nvPicPr>
          <p:cNvPr id="5" name="Picture 4">
            <a:extLst>
              <a:ext uri="{FF2B5EF4-FFF2-40B4-BE49-F238E27FC236}">
                <a16:creationId xmlns:a16="http://schemas.microsoft.com/office/drawing/2014/main" id="{6A97289F-63F2-32BE-1FDD-B9428086D485}"/>
              </a:ext>
            </a:extLst>
          </p:cNvPr>
          <p:cNvPicPr>
            <a:picLocks noChangeAspect="1"/>
          </p:cNvPicPr>
          <p:nvPr/>
        </p:nvPicPr>
        <p:blipFill>
          <a:blip r:embed="rId9"/>
          <a:stretch>
            <a:fillRect/>
          </a:stretch>
        </p:blipFill>
        <p:spPr>
          <a:xfrm>
            <a:off x="-1317323" y="1142213"/>
            <a:ext cx="1011646" cy="495707"/>
          </a:xfrm>
          <a:prstGeom prst="rect">
            <a:avLst/>
          </a:prstGeom>
        </p:spPr>
      </p:pic>
      <p:pic>
        <p:nvPicPr>
          <p:cNvPr id="23" name="Picture 22">
            <a:extLst>
              <a:ext uri="{FF2B5EF4-FFF2-40B4-BE49-F238E27FC236}">
                <a16:creationId xmlns:a16="http://schemas.microsoft.com/office/drawing/2014/main" id="{01786868-C084-5703-E328-0030EFE927EE}"/>
              </a:ext>
            </a:extLst>
          </p:cNvPr>
          <p:cNvPicPr>
            <a:picLocks noChangeAspect="1"/>
          </p:cNvPicPr>
          <p:nvPr/>
        </p:nvPicPr>
        <p:blipFill>
          <a:blip r:embed="rId10"/>
          <a:stretch>
            <a:fillRect/>
          </a:stretch>
        </p:blipFill>
        <p:spPr>
          <a:xfrm>
            <a:off x="1873090" y="5284002"/>
            <a:ext cx="634039" cy="377985"/>
          </a:xfrm>
          <a:prstGeom prst="rect">
            <a:avLst/>
          </a:prstGeom>
        </p:spPr>
      </p:pic>
      <p:sp>
        <p:nvSpPr>
          <p:cNvPr id="24" name="TextBox 23">
            <a:extLst>
              <a:ext uri="{FF2B5EF4-FFF2-40B4-BE49-F238E27FC236}">
                <a16:creationId xmlns:a16="http://schemas.microsoft.com/office/drawing/2014/main" id="{BE5949F9-5BC3-A1F9-F00F-19466415ED3E}"/>
              </a:ext>
            </a:extLst>
          </p:cNvPr>
          <p:cNvSpPr txBox="1"/>
          <p:nvPr/>
        </p:nvSpPr>
        <p:spPr>
          <a:xfrm>
            <a:off x="2614107" y="5327334"/>
            <a:ext cx="4202154"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RANCHES  - PROPERTIES - OUTPOSTS</a:t>
            </a:r>
          </a:p>
        </p:txBody>
      </p:sp>
      <p:sp>
        <p:nvSpPr>
          <p:cNvPr id="2" name="TextBox 1">
            <a:extLst>
              <a:ext uri="{FF2B5EF4-FFF2-40B4-BE49-F238E27FC236}">
                <a16:creationId xmlns:a16="http://schemas.microsoft.com/office/drawing/2014/main" id="{29D1156E-9612-282A-D75D-F26CF9E06B47}"/>
              </a:ext>
            </a:extLst>
          </p:cNvPr>
          <p:cNvSpPr txBox="1"/>
          <p:nvPr/>
        </p:nvSpPr>
        <p:spPr>
          <a:xfrm>
            <a:off x="8218839" y="2808970"/>
            <a:ext cx="430683" cy="523220"/>
          </a:xfrm>
          <a:prstGeom prst="rect">
            <a:avLst/>
          </a:prstGeom>
          <a:noFill/>
        </p:spPr>
        <p:txBody>
          <a:bodyPr wrap="square" rtlCol="0">
            <a:spAutoFit/>
          </a:bodyPr>
          <a:lstStyle/>
          <a:p>
            <a:r>
              <a:rPr lang="en-US" sz="2800" b="1" dirty="0">
                <a:solidFill>
                  <a:srgbClr val="C00000"/>
                </a:solidFill>
              </a:rPr>
              <a:t>X</a:t>
            </a:r>
          </a:p>
        </p:txBody>
      </p:sp>
      <p:sp>
        <p:nvSpPr>
          <p:cNvPr id="25" name="TextBox 24">
            <a:extLst>
              <a:ext uri="{FF2B5EF4-FFF2-40B4-BE49-F238E27FC236}">
                <a16:creationId xmlns:a16="http://schemas.microsoft.com/office/drawing/2014/main" id="{C89CD38F-F254-F3D0-2274-3AED8F4CE48C}"/>
              </a:ext>
            </a:extLst>
          </p:cNvPr>
          <p:cNvSpPr txBox="1"/>
          <p:nvPr/>
        </p:nvSpPr>
        <p:spPr>
          <a:xfrm>
            <a:off x="7571257" y="5969827"/>
            <a:ext cx="430683" cy="523220"/>
          </a:xfrm>
          <a:prstGeom prst="rect">
            <a:avLst/>
          </a:prstGeom>
          <a:noFill/>
        </p:spPr>
        <p:txBody>
          <a:bodyPr wrap="square" rtlCol="0">
            <a:spAutoFit/>
          </a:bodyPr>
          <a:lstStyle/>
          <a:p>
            <a:r>
              <a:rPr lang="en-US" sz="2800" b="1" dirty="0">
                <a:solidFill>
                  <a:srgbClr val="C00000"/>
                </a:solidFill>
              </a:rPr>
              <a:t>X</a:t>
            </a:r>
          </a:p>
        </p:txBody>
      </p:sp>
      <p:sp>
        <p:nvSpPr>
          <p:cNvPr id="27" name="TextBox 26">
            <a:extLst>
              <a:ext uri="{FF2B5EF4-FFF2-40B4-BE49-F238E27FC236}">
                <a16:creationId xmlns:a16="http://schemas.microsoft.com/office/drawing/2014/main" id="{C20BB035-E7B5-88A4-C20C-41001931EFA8}"/>
              </a:ext>
            </a:extLst>
          </p:cNvPr>
          <p:cNvSpPr txBox="1"/>
          <p:nvPr/>
        </p:nvSpPr>
        <p:spPr>
          <a:xfrm>
            <a:off x="9338508" y="2717100"/>
            <a:ext cx="430683" cy="523220"/>
          </a:xfrm>
          <a:prstGeom prst="rect">
            <a:avLst/>
          </a:prstGeom>
          <a:noFill/>
        </p:spPr>
        <p:txBody>
          <a:bodyPr wrap="square" rtlCol="0">
            <a:spAutoFit/>
          </a:bodyPr>
          <a:lstStyle/>
          <a:p>
            <a:r>
              <a:rPr lang="en-US" sz="2800" b="1" dirty="0">
                <a:solidFill>
                  <a:srgbClr val="C00000"/>
                </a:solidFill>
              </a:rPr>
              <a:t>X</a:t>
            </a:r>
          </a:p>
        </p:txBody>
      </p:sp>
      <p:sp>
        <p:nvSpPr>
          <p:cNvPr id="28" name="TextBox 27">
            <a:extLst>
              <a:ext uri="{FF2B5EF4-FFF2-40B4-BE49-F238E27FC236}">
                <a16:creationId xmlns:a16="http://schemas.microsoft.com/office/drawing/2014/main" id="{F2C52A66-36FF-B16C-EBF4-B7F9B64EE24C}"/>
              </a:ext>
            </a:extLst>
          </p:cNvPr>
          <p:cNvSpPr txBox="1"/>
          <p:nvPr/>
        </p:nvSpPr>
        <p:spPr>
          <a:xfrm>
            <a:off x="7756727" y="2083336"/>
            <a:ext cx="430683" cy="523220"/>
          </a:xfrm>
          <a:prstGeom prst="rect">
            <a:avLst/>
          </a:prstGeom>
          <a:noFill/>
        </p:spPr>
        <p:txBody>
          <a:bodyPr wrap="square" rtlCol="0">
            <a:spAutoFit/>
          </a:bodyPr>
          <a:lstStyle/>
          <a:p>
            <a:r>
              <a:rPr lang="en-US" sz="2800" b="1" dirty="0">
                <a:solidFill>
                  <a:srgbClr val="C00000"/>
                </a:solidFill>
              </a:rPr>
              <a:t>X</a:t>
            </a:r>
          </a:p>
        </p:txBody>
      </p:sp>
      <p:sp>
        <p:nvSpPr>
          <p:cNvPr id="29" name="TextBox 28">
            <a:extLst>
              <a:ext uri="{FF2B5EF4-FFF2-40B4-BE49-F238E27FC236}">
                <a16:creationId xmlns:a16="http://schemas.microsoft.com/office/drawing/2014/main" id="{077D7A33-5768-351D-7E78-8866128B8E3B}"/>
              </a:ext>
            </a:extLst>
          </p:cNvPr>
          <p:cNvSpPr txBox="1"/>
          <p:nvPr/>
        </p:nvSpPr>
        <p:spPr>
          <a:xfrm>
            <a:off x="7745981" y="1254343"/>
            <a:ext cx="430683" cy="523220"/>
          </a:xfrm>
          <a:prstGeom prst="rect">
            <a:avLst/>
          </a:prstGeom>
          <a:noFill/>
        </p:spPr>
        <p:txBody>
          <a:bodyPr wrap="square" rtlCol="0">
            <a:spAutoFit/>
          </a:bodyPr>
          <a:lstStyle/>
          <a:p>
            <a:r>
              <a:rPr lang="en-US" sz="2800" b="1" dirty="0">
                <a:solidFill>
                  <a:srgbClr val="C00000"/>
                </a:solidFill>
              </a:rPr>
              <a:t>X</a:t>
            </a:r>
          </a:p>
        </p:txBody>
      </p:sp>
      <p:sp>
        <p:nvSpPr>
          <p:cNvPr id="30" name="TextBox 29">
            <a:extLst>
              <a:ext uri="{FF2B5EF4-FFF2-40B4-BE49-F238E27FC236}">
                <a16:creationId xmlns:a16="http://schemas.microsoft.com/office/drawing/2014/main" id="{C233F2DF-C172-6912-6B62-0AF12E8639DF}"/>
              </a:ext>
            </a:extLst>
          </p:cNvPr>
          <p:cNvSpPr txBox="1"/>
          <p:nvPr/>
        </p:nvSpPr>
        <p:spPr>
          <a:xfrm>
            <a:off x="5976088" y="3656359"/>
            <a:ext cx="430683" cy="523220"/>
          </a:xfrm>
          <a:prstGeom prst="rect">
            <a:avLst/>
          </a:prstGeom>
          <a:noFill/>
        </p:spPr>
        <p:txBody>
          <a:bodyPr wrap="square" rtlCol="0">
            <a:spAutoFit/>
          </a:bodyPr>
          <a:lstStyle/>
          <a:p>
            <a:r>
              <a:rPr lang="en-US" sz="2800" b="1" dirty="0">
                <a:solidFill>
                  <a:srgbClr val="C00000"/>
                </a:solidFill>
              </a:rPr>
              <a:t>X</a:t>
            </a:r>
          </a:p>
        </p:txBody>
      </p:sp>
      <p:sp>
        <p:nvSpPr>
          <p:cNvPr id="31" name="TextBox 30">
            <a:extLst>
              <a:ext uri="{FF2B5EF4-FFF2-40B4-BE49-F238E27FC236}">
                <a16:creationId xmlns:a16="http://schemas.microsoft.com/office/drawing/2014/main" id="{A8D05E76-EBB6-FD94-A12B-0D994FE3BA43}"/>
              </a:ext>
            </a:extLst>
          </p:cNvPr>
          <p:cNvSpPr txBox="1"/>
          <p:nvPr/>
        </p:nvSpPr>
        <p:spPr>
          <a:xfrm>
            <a:off x="10227876" y="2750292"/>
            <a:ext cx="430683" cy="523220"/>
          </a:xfrm>
          <a:prstGeom prst="rect">
            <a:avLst/>
          </a:prstGeom>
          <a:noFill/>
        </p:spPr>
        <p:txBody>
          <a:bodyPr wrap="square" rtlCol="0">
            <a:spAutoFit/>
          </a:bodyPr>
          <a:lstStyle/>
          <a:p>
            <a:r>
              <a:rPr lang="en-US" sz="2800" b="1" dirty="0">
                <a:solidFill>
                  <a:srgbClr val="C00000"/>
                </a:solidFill>
              </a:rPr>
              <a:t>X</a:t>
            </a:r>
          </a:p>
        </p:txBody>
      </p:sp>
      <p:sp>
        <p:nvSpPr>
          <p:cNvPr id="32" name="TextBox 31">
            <a:extLst>
              <a:ext uri="{FF2B5EF4-FFF2-40B4-BE49-F238E27FC236}">
                <a16:creationId xmlns:a16="http://schemas.microsoft.com/office/drawing/2014/main" id="{6E22188A-B962-107C-BFC6-C2B70F4353CE}"/>
              </a:ext>
            </a:extLst>
          </p:cNvPr>
          <p:cNvSpPr txBox="1"/>
          <p:nvPr/>
        </p:nvSpPr>
        <p:spPr>
          <a:xfrm>
            <a:off x="6600919" y="4377212"/>
            <a:ext cx="430683" cy="523220"/>
          </a:xfrm>
          <a:prstGeom prst="rect">
            <a:avLst/>
          </a:prstGeom>
          <a:noFill/>
        </p:spPr>
        <p:txBody>
          <a:bodyPr wrap="square" rtlCol="0">
            <a:spAutoFit/>
          </a:bodyPr>
          <a:lstStyle/>
          <a:p>
            <a:r>
              <a:rPr lang="en-US" sz="2800" b="1" dirty="0">
                <a:solidFill>
                  <a:srgbClr val="C00000"/>
                </a:solidFill>
              </a:rPr>
              <a:t>X</a:t>
            </a:r>
          </a:p>
        </p:txBody>
      </p:sp>
    </p:spTree>
    <p:extLst>
      <p:ext uri="{BB962C8B-B14F-4D97-AF65-F5344CB8AC3E}">
        <p14:creationId xmlns:p14="http://schemas.microsoft.com/office/powerpoint/2010/main" val="1541757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3E31E-B42B-50AA-2D2A-2F24D3BFE5BB}"/>
              </a:ext>
            </a:extLst>
          </p:cNvPr>
          <p:cNvPicPr>
            <a:picLocks noChangeAspect="1"/>
          </p:cNvPicPr>
          <p:nvPr/>
        </p:nvPicPr>
        <p:blipFill>
          <a:blip r:embed="rId2"/>
          <a:stretch>
            <a:fillRect/>
          </a:stretch>
        </p:blipFill>
        <p:spPr>
          <a:xfrm>
            <a:off x="3729566" y="482600"/>
            <a:ext cx="4732867" cy="5892800"/>
          </a:xfrm>
          <a:prstGeom prst="rect">
            <a:avLst/>
          </a:prstGeom>
        </p:spPr>
      </p:pic>
    </p:spTree>
    <p:extLst>
      <p:ext uri="{BB962C8B-B14F-4D97-AF65-F5344CB8AC3E}">
        <p14:creationId xmlns:p14="http://schemas.microsoft.com/office/powerpoint/2010/main" val="599705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3CBCC-EEAA-9D49-AE73-6CB1439588FE}"/>
              </a:ext>
            </a:extLst>
          </p:cNvPr>
          <p:cNvSpPr>
            <a:spLocks noGrp="1"/>
          </p:cNvSpPr>
          <p:nvPr>
            <p:ph type="title"/>
          </p:nvPr>
        </p:nvSpPr>
        <p:spPr/>
        <p:txBody>
          <a:bodyPr>
            <a:normAutofit fontScale="90000"/>
          </a:bodyPr>
          <a:lstStyle/>
          <a:p>
            <a:r>
              <a:rPr lang="en-US" dirty="0"/>
              <a:t>Schedule and Goals  -- </a:t>
            </a:r>
            <a:r>
              <a:rPr lang="en-US" sz="6700" dirty="0">
                <a:solidFill>
                  <a:srgbClr val="FF0000">
                    <a:alpha val="75000"/>
                  </a:srgbClr>
                </a:solidFill>
              </a:rPr>
              <a:t>roots and fruit</a:t>
            </a:r>
            <a:endParaRPr lang="en-US" dirty="0">
              <a:solidFill>
                <a:srgbClr val="FF0000">
                  <a:alpha val="75000"/>
                </a:srgbClr>
              </a:solidFill>
            </a:endParaRPr>
          </a:p>
        </p:txBody>
      </p:sp>
      <p:sp>
        <p:nvSpPr>
          <p:cNvPr id="7" name="Text Placeholder 6">
            <a:extLst>
              <a:ext uri="{FF2B5EF4-FFF2-40B4-BE49-F238E27FC236}">
                <a16:creationId xmlns:a16="http://schemas.microsoft.com/office/drawing/2014/main" id="{159ACDFB-5928-AFAE-253C-14337A514725}"/>
              </a:ext>
            </a:extLst>
          </p:cNvPr>
          <p:cNvSpPr>
            <a:spLocks noGrp="1"/>
          </p:cNvSpPr>
          <p:nvPr>
            <p:ph type="body" idx="1"/>
          </p:nvPr>
        </p:nvSpPr>
        <p:spPr/>
        <p:txBody>
          <a:bodyPr/>
          <a:lstStyle/>
          <a:p>
            <a:r>
              <a:rPr lang="en-US" dirty="0"/>
              <a:t>Plan</a:t>
            </a:r>
          </a:p>
        </p:txBody>
      </p:sp>
      <p:sp>
        <p:nvSpPr>
          <p:cNvPr id="8" name="Content Placeholder 7">
            <a:extLst>
              <a:ext uri="{FF2B5EF4-FFF2-40B4-BE49-F238E27FC236}">
                <a16:creationId xmlns:a16="http://schemas.microsoft.com/office/drawing/2014/main" id="{6160EEE4-1F2F-6D91-7AD6-958D8B1B162A}"/>
              </a:ext>
            </a:extLst>
          </p:cNvPr>
          <p:cNvSpPr>
            <a:spLocks noGrp="1"/>
          </p:cNvSpPr>
          <p:nvPr>
            <p:ph sz="half" idx="2"/>
          </p:nvPr>
        </p:nvSpPr>
        <p:spPr/>
        <p:txBody>
          <a:bodyPr>
            <a:normAutofit fontScale="85000" lnSpcReduction="10000"/>
          </a:bodyPr>
          <a:lstStyle/>
          <a:p>
            <a:r>
              <a:rPr lang="en-US" sz="2000" dirty="0"/>
              <a:t>CREATE FOUNDATIONAL SYSTEMS</a:t>
            </a:r>
          </a:p>
          <a:p>
            <a:endParaRPr lang="en-US" sz="2000" dirty="0"/>
          </a:p>
          <a:p>
            <a:r>
              <a:rPr lang="en-US" sz="2000" dirty="0"/>
              <a:t>LOAD UP DIRECTORY</a:t>
            </a:r>
          </a:p>
          <a:p>
            <a:endParaRPr lang="en-US" sz="2000" dirty="0"/>
          </a:p>
          <a:p>
            <a:r>
              <a:rPr lang="en-US" sz="2000" dirty="0"/>
              <a:t>OBTAIN FINANCIAL SUPPORT FOR “GAP”</a:t>
            </a:r>
          </a:p>
          <a:p>
            <a:endParaRPr lang="en-US" sz="2000" dirty="0"/>
          </a:p>
          <a:p>
            <a:r>
              <a:rPr lang="en-US" sz="2000" dirty="0"/>
              <a:t>LAUNCH MARKETING CAMPAIGN</a:t>
            </a:r>
          </a:p>
          <a:p>
            <a:endParaRPr lang="en-US" sz="2000" dirty="0"/>
          </a:p>
          <a:p>
            <a:r>
              <a:rPr lang="en-US" sz="2000" dirty="0"/>
              <a:t>SECURE GRANTS</a:t>
            </a:r>
          </a:p>
          <a:p>
            <a:pPr marL="0" indent="0">
              <a:buNone/>
            </a:pPr>
            <a:endParaRPr lang="en-US" dirty="0"/>
          </a:p>
        </p:txBody>
      </p:sp>
      <p:sp>
        <p:nvSpPr>
          <p:cNvPr id="9" name="Text Placeholder 8">
            <a:extLst>
              <a:ext uri="{FF2B5EF4-FFF2-40B4-BE49-F238E27FC236}">
                <a16:creationId xmlns:a16="http://schemas.microsoft.com/office/drawing/2014/main" id="{A0A499B2-CF00-DD40-FEF3-8A4B0FB4504A}"/>
              </a:ext>
            </a:extLst>
          </p:cNvPr>
          <p:cNvSpPr>
            <a:spLocks noGrp="1"/>
          </p:cNvSpPr>
          <p:nvPr>
            <p:ph type="body" sz="quarter" idx="3"/>
          </p:nvPr>
        </p:nvSpPr>
        <p:spPr/>
        <p:txBody>
          <a:bodyPr/>
          <a:lstStyle/>
          <a:p>
            <a:r>
              <a:rPr lang="en-US" dirty="0"/>
              <a:t>GOALS</a:t>
            </a:r>
          </a:p>
        </p:txBody>
      </p:sp>
      <p:sp>
        <p:nvSpPr>
          <p:cNvPr id="10" name="Content Placeholder 9">
            <a:extLst>
              <a:ext uri="{FF2B5EF4-FFF2-40B4-BE49-F238E27FC236}">
                <a16:creationId xmlns:a16="http://schemas.microsoft.com/office/drawing/2014/main" id="{7BC9199B-313E-663C-8965-3B3200C64963}"/>
              </a:ext>
            </a:extLst>
          </p:cNvPr>
          <p:cNvSpPr>
            <a:spLocks noGrp="1"/>
          </p:cNvSpPr>
          <p:nvPr>
            <p:ph sz="quarter" idx="4"/>
          </p:nvPr>
        </p:nvSpPr>
        <p:spPr/>
        <p:txBody>
          <a:bodyPr>
            <a:normAutofit fontScale="85000" lnSpcReduction="10000"/>
          </a:bodyPr>
          <a:lstStyle/>
          <a:p>
            <a:r>
              <a:rPr lang="en-US" sz="2000" dirty="0"/>
              <a:t>SCALABLE ECOSYSTEM</a:t>
            </a:r>
          </a:p>
          <a:p>
            <a:endParaRPr lang="en-US" sz="2000" dirty="0"/>
          </a:p>
          <a:p>
            <a:r>
              <a:rPr lang="en-US" sz="2000" dirty="0"/>
              <a:t>CREATE ENVIRONMENT TO SUPPORT THE COMMUNITY</a:t>
            </a:r>
          </a:p>
          <a:p>
            <a:endParaRPr lang="en-US" sz="2000" dirty="0"/>
          </a:p>
          <a:p>
            <a:r>
              <a:rPr lang="en-US" sz="2000" dirty="0"/>
              <a:t>SHARE THE STORY</a:t>
            </a:r>
          </a:p>
          <a:p>
            <a:endParaRPr lang="en-US" sz="2000" dirty="0"/>
          </a:p>
          <a:p>
            <a:r>
              <a:rPr lang="en-US" sz="2000" dirty="0"/>
              <a:t>AD GRANTS, SOCIAL MEDIA</a:t>
            </a:r>
          </a:p>
          <a:p>
            <a:r>
              <a:rPr lang="en-US" sz="2000" dirty="0"/>
              <a:t>SECURE FUNDING</a:t>
            </a:r>
          </a:p>
          <a:p>
            <a:endParaRPr lang="en-US" sz="2000" dirty="0"/>
          </a:p>
        </p:txBody>
      </p:sp>
      <p:sp>
        <p:nvSpPr>
          <p:cNvPr id="4" name="Date Placeholder 3">
            <a:extLst>
              <a:ext uri="{FF2B5EF4-FFF2-40B4-BE49-F238E27FC236}">
                <a16:creationId xmlns:a16="http://schemas.microsoft.com/office/drawing/2014/main" id="{7F11E716-F17C-2A29-5D00-C474E74FE5DF}"/>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1B357596-6523-8BC2-26DF-BF59E401C534}"/>
              </a:ext>
            </a:extLst>
          </p:cNvPr>
          <p:cNvSpPr>
            <a:spLocks noGrp="1"/>
          </p:cNvSpPr>
          <p:nvPr>
            <p:ph type="ftr" sz="quarter" idx="11"/>
          </p:nvPr>
        </p:nvSpPr>
        <p:spPr/>
        <p:txBody>
          <a:bodyPr/>
          <a:lstStyle/>
          <a:p>
            <a:r>
              <a:rPr lang="en-US"/>
              <a:t>Sample Text</a:t>
            </a:r>
            <a:endParaRPr lang="en-US" dirty="0"/>
          </a:p>
        </p:txBody>
      </p:sp>
      <p:sp>
        <p:nvSpPr>
          <p:cNvPr id="6" name="Slide Number Placeholder 5">
            <a:extLst>
              <a:ext uri="{FF2B5EF4-FFF2-40B4-BE49-F238E27FC236}">
                <a16:creationId xmlns:a16="http://schemas.microsoft.com/office/drawing/2014/main" id="{EE56E9D8-6B29-4EB3-5A70-6C4FBF1951AD}"/>
              </a:ext>
            </a:extLst>
          </p:cNvPr>
          <p:cNvSpPr>
            <a:spLocks noGrp="1"/>
          </p:cNvSpPr>
          <p:nvPr>
            <p:ph type="sldNum" sz="quarter" idx="12"/>
          </p:nvPr>
        </p:nvSpPr>
        <p:spPr/>
        <p:txBody>
          <a:bodyPr/>
          <a:lstStyle/>
          <a:p>
            <a:fld id="{AE208ADF-3ADD-483D-A721-14E3EEE2C135}" type="slidenum">
              <a:rPr lang="en-US" smtClean="0"/>
              <a:pPr/>
              <a:t>16</a:t>
            </a:fld>
            <a:endParaRPr lang="en-US" dirty="0"/>
          </a:p>
        </p:txBody>
      </p:sp>
      <p:pic>
        <p:nvPicPr>
          <p:cNvPr id="20" name="Graphic 19" descr="Checkmark with solid fill">
            <a:extLst>
              <a:ext uri="{FF2B5EF4-FFF2-40B4-BE49-F238E27FC236}">
                <a16:creationId xmlns:a16="http://schemas.microsoft.com/office/drawing/2014/main" id="{A716FD73-52D8-09B4-D1EE-596EF0AF16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11642" y="2156650"/>
            <a:ext cx="584550" cy="584550"/>
          </a:xfrm>
          <a:prstGeom prst="rect">
            <a:avLst/>
          </a:prstGeom>
          <a:effectLst>
            <a:reflection blurRad="6350" stA="52000" endA="300" endPos="35000" dir="5400000" sy="-100000" algn="bl" rotWithShape="0"/>
          </a:effectLst>
        </p:spPr>
      </p:pic>
      <p:pic>
        <p:nvPicPr>
          <p:cNvPr id="11" name="Graphic 10" descr="Checkmark with solid fill">
            <a:extLst>
              <a:ext uri="{FF2B5EF4-FFF2-40B4-BE49-F238E27FC236}">
                <a16:creationId xmlns:a16="http://schemas.microsoft.com/office/drawing/2014/main" id="{E9A868D5-4816-56D5-D46A-88A068910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79492" y="4213685"/>
            <a:ext cx="584550" cy="584550"/>
          </a:xfrm>
          <a:prstGeom prst="rect">
            <a:avLst/>
          </a:prstGeom>
          <a:effectLst>
            <a:reflection blurRad="6350" stA="52000" endA="300" endPos="35000" dir="5400000" sy="-100000" algn="bl" rotWithShape="0"/>
          </a:effectLst>
        </p:spPr>
      </p:pic>
      <p:pic>
        <p:nvPicPr>
          <p:cNvPr id="12" name="Graphic 11" descr="Checkmark with solid fill">
            <a:extLst>
              <a:ext uri="{FF2B5EF4-FFF2-40B4-BE49-F238E27FC236}">
                <a16:creationId xmlns:a16="http://schemas.microsoft.com/office/drawing/2014/main" id="{275AD0F0-41D9-21C9-486C-15CE712123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25840" y="3136725"/>
            <a:ext cx="584550" cy="584550"/>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65353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949DE27-29D8-9FAA-3D4D-FDC4D3C8AA53}"/>
              </a:ext>
            </a:extLst>
          </p:cNvPr>
          <p:cNvSpPr>
            <a:spLocks noGrp="1"/>
          </p:cNvSpPr>
          <p:nvPr>
            <p:ph type="title"/>
          </p:nvPr>
        </p:nvSpPr>
        <p:spPr/>
        <p:txBody>
          <a:bodyPr/>
          <a:lstStyle/>
          <a:p>
            <a:r>
              <a:rPr lang="en-US" dirty="0"/>
              <a:t>Where we are going…</a:t>
            </a:r>
          </a:p>
        </p:txBody>
      </p:sp>
      <p:sp>
        <p:nvSpPr>
          <p:cNvPr id="13" name="Content Placeholder 12">
            <a:extLst>
              <a:ext uri="{FF2B5EF4-FFF2-40B4-BE49-F238E27FC236}">
                <a16:creationId xmlns:a16="http://schemas.microsoft.com/office/drawing/2014/main" id="{DB02C928-0678-3765-8B4D-80C44C48DB0C}"/>
              </a:ext>
            </a:extLst>
          </p:cNvPr>
          <p:cNvSpPr>
            <a:spLocks noGrp="1"/>
          </p:cNvSpPr>
          <p:nvPr>
            <p:ph idx="1"/>
          </p:nvPr>
        </p:nvSpPr>
        <p:spPr/>
        <p:txBody>
          <a:bodyPr/>
          <a:lstStyle/>
          <a:p>
            <a:r>
              <a:rPr lang="en-US" dirty="0"/>
              <a:t>Gates are open (events and experiences)</a:t>
            </a:r>
          </a:p>
          <a:p>
            <a:r>
              <a:rPr lang="en-US" dirty="0"/>
              <a:t>Foundation is solid (Kingdom is here)</a:t>
            </a:r>
          </a:p>
          <a:p>
            <a:r>
              <a:rPr lang="en-US" dirty="0"/>
              <a:t>Resources are in abundance (common story)</a:t>
            </a:r>
          </a:p>
          <a:p>
            <a:r>
              <a:rPr lang="en-US" dirty="0"/>
              <a:t>Transforms the economy (see hatchery </a:t>
            </a:r>
            <a:r>
              <a:rPr lang="en-US"/>
              <a:t>mindset story…)</a:t>
            </a:r>
            <a:endParaRPr lang="en-US" dirty="0"/>
          </a:p>
          <a:p>
            <a:endParaRPr lang="en-US" dirty="0"/>
          </a:p>
        </p:txBody>
      </p:sp>
      <p:sp>
        <p:nvSpPr>
          <p:cNvPr id="9" name="Date Placeholder 8">
            <a:extLst>
              <a:ext uri="{FF2B5EF4-FFF2-40B4-BE49-F238E27FC236}">
                <a16:creationId xmlns:a16="http://schemas.microsoft.com/office/drawing/2014/main" id="{CDA58EE5-E485-5086-EA13-AFAF4A357D0D}"/>
              </a:ext>
            </a:extLst>
          </p:cNvPr>
          <p:cNvSpPr>
            <a:spLocks noGrp="1"/>
          </p:cNvSpPr>
          <p:nvPr>
            <p:ph type="dt" sz="half" idx="2"/>
          </p:nvPr>
        </p:nvSpPr>
        <p:spPr/>
        <p:txBody>
          <a:bodyPr/>
          <a:lstStyle/>
          <a:p>
            <a:r>
              <a:rPr lang="en-US"/>
              <a:t>20XX</a:t>
            </a:r>
            <a:endParaRPr lang="en-US" dirty="0"/>
          </a:p>
        </p:txBody>
      </p:sp>
      <p:sp>
        <p:nvSpPr>
          <p:cNvPr id="10" name="Footer Placeholder 9">
            <a:extLst>
              <a:ext uri="{FF2B5EF4-FFF2-40B4-BE49-F238E27FC236}">
                <a16:creationId xmlns:a16="http://schemas.microsoft.com/office/drawing/2014/main" id="{BF1022C1-A69A-FBC7-7B0D-01BDC1633F4C}"/>
              </a:ext>
            </a:extLst>
          </p:cNvPr>
          <p:cNvSpPr>
            <a:spLocks noGrp="1"/>
          </p:cNvSpPr>
          <p:nvPr>
            <p:ph type="ftr" sz="quarter" idx="3"/>
          </p:nvPr>
        </p:nvSpPr>
        <p:spPr/>
        <p:txBody>
          <a:bodyPr/>
          <a:lstStyle/>
          <a:p>
            <a:r>
              <a:rPr lang="en-US"/>
              <a:t>Sample Text</a:t>
            </a:r>
            <a:endParaRPr lang="en-US" dirty="0"/>
          </a:p>
        </p:txBody>
      </p:sp>
      <p:sp>
        <p:nvSpPr>
          <p:cNvPr id="11" name="Slide Number Placeholder 10">
            <a:extLst>
              <a:ext uri="{FF2B5EF4-FFF2-40B4-BE49-F238E27FC236}">
                <a16:creationId xmlns:a16="http://schemas.microsoft.com/office/drawing/2014/main" id="{81817AD1-5481-B1D5-0FF9-B406E686B776}"/>
              </a:ext>
            </a:extLst>
          </p:cNvPr>
          <p:cNvSpPr>
            <a:spLocks noGrp="1"/>
          </p:cNvSpPr>
          <p:nvPr>
            <p:ph type="sldNum" sz="quarter" idx="4"/>
          </p:nvPr>
        </p:nvSpPr>
        <p:spPr/>
        <p:txBody>
          <a:bodyPr/>
          <a:lstStyle/>
          <a:p>
            <a:fld id="{AE208ADF-3ADD-483D-A721-14E3EEE2C135}" type="slidenum">
              <a:rPr lang="en-US" smtClean="0"/>
              <a:pPr/>
              <a:t>17</a:t>
            </a:fld>
            <a:endParaRPr lang="en-US" dirty="0"/>
          </a:p>
        </p:txBody>
      </p:sp>
    </p:spTree>
    <p:extLst>
      <p:ext uri="{BB962C8B-B14F-4D97-AF65-F5344CB8AC3E}">
        <p14:creationId xmlns:p14="http://schemas.microsoft.com/office/powerpoint/2010/main" val="1586229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8C62-A951-1740-2576-69693AA17AC1}"/>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34640F68-E165-F919-970D-11E402F1D807}"/>
              </a:ext>
            </a:extLst>
          </p:cNvPr>
          <p:cNvSpPr>
            <a:spLocks noGrp="1"/>
          </p:cNvSpPr>
          <p:nvPr>
            <p:ph idx="1"/>
          </p:nvPr>
        </p:nvSpPr>
        <p:spPr>
          <a:xfrm>
            <a:off x="838199" y="1479255"/>
            <a:ext cx="7569821" cy="4716318"/>
          </a:xfrm>
        </p:spPr>
        <p:txBody>
          <a:bodyPr>
            <a:normAutofit fontScale="92500" lnSpcReduction="20000"/>
          </a:bodyPr>
          <a:lstStyle/>
          <a:p>
            <a:pPr marL="0" indent="0">
              <a:buNone/>
            </a:pPr>
            <a:endParaRPr lang="en-US" dirty="0"/>
          </a:p>
          <a:p>
            <a:r>
              <a:rPr lang="en-US" dirty="0"/>
              <a:t>VISION</a:t>
            </a:r>
          </a:p>
          <a:p>
            <a:r>
              <a:rPr lang="en-US" dirty="0"/>
              <a:t>MODEL AND PLATFORM BUILT</a:t>
            </a:r>
          </a:p>
          <a:p>
            <a:r>
              <a:rPr lang="en-US" dirty="0"/>
              <a:t>100 PARTNERS – RIDE FOR THE BRAND</a:t>
            </a:r>
          </a:p>
          <a:p>
            <a:r>
              <a:rPr lang="en-US" dirty="0"/>
              <a:t>FUNDS THE AD GRANTS</a:t>
            </a:r>
          </a:p>
          <a:p>
            <a:r>
              <a:rPr lang="en-US" dirty="0"/>
              <a:t>COMMUNITY SUPPORT CREATED – VACANT RESOURCES ENGAGED</a:t>
            </a:r>
          </a:p>
          <a:p>
            <a:r>
              <a:rPr lang="en-US" dirty="0"/>
              <a:t>OBTAIN THE FUNDING TO GIVE IT ALL AWAY  $350k</a:t>
            </a:r>
          </a:p>
          <a:p>
            <a:r>
              <a:rPr lang="en-US" dirty="0"/>
              <a:t>CREATE THE ECONOMY</a:t>
            </a:r>
          </a:p>
          <a:p>
            <a:r>
              <a:rPr lang="en-US" dirty="0"/>
              <a:t>SERVE 1000 PEOPLE THIS SEASON</a:t>
            </a:r>
          </a:p>
          <a:p>
            <a:endParaRPr lang="en-US" dirty="0"/>
          </a:p>
        </p:txBody>
      </p:sp>
      <p:sp>
        <p:nvSpPr>
          <p:cNvPr id="4" name="Date Placeholder 3">
            <a:extLst>
              <a:ext uri="{FF2B5EF4-FFF2-40B4-BE49-F238E27FC236}">
                <a16:creationId xmlns:a16="http://schemas.microsoft.com/office/drawing/2014/main" id="{FC9FD0CD-7729-5A74-18E8-F3580951CF08}"/>
              </a:ext>
            </a:extLst>
          </p:cNvPr>
          <p:cNvSpPr>
            <a:spLocks noGrp="1"/>
          </p:cNvSpPr>
          <p:nvPr>
            <p:ph type="dt" sz="half" idx="2"/>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8A2773CA-5FC2-BE5A-BC58-97EA3A46D89B}"/>
              </a:ext>
            </a:extLst>
          </p:cNvPr>
          <p:cNvSpPr>
            <a:spLocks noGrp="1"/>
          </p:cNvSpPr>
          <p:nvPr>
            <p:ph type="ftr" sz="quarter" idx="3"/>
          </p:nvPr>
        </p:nvSpPr>
        <p:spPr/>
        <p:txBody>
          <a:bodyPr/>
          <a:lstStyle/>
          <a:p>
            <a:r>
              <a:rPr lang="en-US"/>
              <a:t>Sample Text</a:t>
            </a:r>
            <a:endParaRPr lang="en-US" dirty="0"/>
          </a:p>
        </p:txBody>
      </p:sp>
      <p:sp>
        <p:nvSpPr>
          <p:cNvPr id="6" name="Slide Number Placeholder 5">
            <a:extLst>
              <a:ext uri="{FF2B5EF4-FFF2-40B4-BE49-F238E27FC236}">
                <a16:creationId xmlns:a16="http://schemas.microsoft.com/office/drawing/2014/main" id="{0EC07F4B-A09F-5826-5A87-A430D8A732B3}"/>
              </a:ext>
            </a:extLst>
          </p:cNvPr>
          <p:cNvSpPr>
            <a:spLocks noGrp="1"/>
          </p:cNvSpPr>
          <p:nvPr>
            <p:ph type="sldNum" sz="quarter" idx="4"/>
          </p:nvPr>
        </p:nvSpPr>
        <p:spPr/>
        <p:txBody>
          <a:bodyPr/>
          <a:lstStyle/>
          <a:p>
            <a:fld id="{AE208ADF-3ADD-483D-A721-14E3EEE2C135}" type="slidenum">
              <a:rPr lang="en-US" smtClean="0"/>
              <a:pPr/>
              <a:t>18</a:t>
            </a:fld>
            <a:endParaRPr lang="en-US" dirty="0"/>
          </a:p>
        </p:txBody>
      </p:sp>
      <p:sp>
        <p:nvSpPr>
          <p:cNvPr id="8" name="TextBox 7">
            <a:extLst>
              <a:ext uri="{FF2B5EF4-FFF2-40B4-BE49-F238E27FC236}">
                <a16:creationId xmlns:a16="http://schemas.microsoft.com/office/drawing/2014/main" id="{BA22BD59-7237-8E38-43B4-17A57BD1F760}"/>
              </a:ext>
            </a:extLst>
          </p:cNvPr>
          <p:cNvSpPr txBox="1"/>
          <p:nvPr/>
        </p:nvSpPr>
        <p:spPr>
          <a:xfrm>
            <a:off x="12472199" y="662427"/>
            <a:ext cx="6094140" cy="1200329"/>
          </a:xfrm>
          <a:prstGeom prst="rect">
            <a:avLst/>
          </a:prstGeom>
          <a:noFill/>
        </p:spPr>
        <p:txBody>
          <a:bodyPr wrap="square">
            <a:spAutoFit/>
          </a:bodyPr>
          <a:lstStyle/>
          <a:p>
            <a:r>
              <a:rPr lang="en-US" dirty="0"/>
              <a:t>GATE</a:t>
            </a:r>
          </a:p>
          <a:p>
            <a:r>
              <a:rPr lang="en-US" dirty="0"/>
              <a:t>RANCH</a:t>
            </a:r>
          </a:p>
          <a:p>
            <a:r>
              <a:rPr lang="en-US" dirty="0"/>
              <a:t>OUTFITTERS</a:t>
            </a:r>
          </a:p>
          <a:p>
            <a:r>
              <a:rPr lang="en-US" dirty="0"/>
              <a:t>HANDS</a:t>
            </a:r>
          </a:p>
        </p:txBody>
      </p:sp>
      <p:pic>
        <p:nvPicPr>
          <p:cNvPr id="12" name="Picture 11" descr="A picture containing text, outdoor, cloud, sky&#10;&#10;Description automatically generated">
            <a:extLst>
              <a:ext uri="{FF2B5EF4-FFF2-40B4-BE49-F238E27FC236}">
                <a16:creationId xmlns:a16="http://schemas.microsoft.com/office/drawing/2014/main" id="{12E1E190-EF12-F4E9-9824-4698A9A986A1}"/>
              </a:ext>
            </a:extLst>
          </p:cNvPr>
          <p:cNvPicPr>
            <a:picLocks noChangeAspect="1"/>
          </p:cNvPicPr>
          <p:nvPr/>
        </p:nvPicPr>
        <p:blipFill>
          <a:blip r:embed="rId2"/>
          <a:stretch>
            <a:fillRect/>
          </a:stretch>
        </p:blipFill>
        <p:spPr>
          <a:xfrm>
            <a:off x="8187434" y="1831783"/>
            <a:ext cx="2619375" cy="1743075"/>
          </a:xfrm>
          <a:prstGeom prst="rect">
            <a:avLst/>
          </a:prstGeom>
        </p:spPr>
      </p:pic>
      <p:pic>
        <p:nvPicPr>
          <p:cNvPr id="14" name="Picture 13" descr="A picture containing font, line, text, diagram&#10;&#10;Description automatically generated">
            <a:extLst>
              <a:ext uri="{FF2B5EF4-FFF2-40B4-BE49-F238E27FC236}">
                <a16:creationId xmlns:a16="http://schemas.microsoft.com/office/drawing/2014/main" id="{17271C97-C3DB-884F-553E-9638F5BEF801}"/>
              </a:ext>
            </a:extLst>
          </p:cNvPr>
          <p:cNvPicPr>
            <a:picLocks noChangeAspect="1"/>
          </p:cNvPicPr>
          <p:nvPr/>
        </p:nvPicPr>
        <p:blipFill>
          <a:blip r:embed="rId3">
            <a:alphaModFix amt="9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20969" y="1517430"/>
            <a:ext cx="872566" cy="628705"/>
          </a:xfrm>
          <a:prstGeom prst="rect">
            <a:avLst/>
          </a:prstGeom>
          <a:effectLst>
            <a:outerShdw blurRad="63500" sx="102000" sy="102000" algn="ctr" rotWithShape="0">
              <a:prstClr val="black">
                <a:alpha val="20000"/>
              </a:prstClr>
            </a:outerShdw>
          </a:effectLst>
        </p:spPr>
      </p:pic>
      <p:pic>
        <p:nvPicPr>
          <p:cNvPr id="16" name="Picture 15" descr="A logo of a broken arrow wranglers&#10;&#10;Description automatically generated with low confidence">
            <a:extLst>
              <a:ext uri="{FF2B5EF4-FFF2-40B4-BE49-F238E27FC236}">
                <a16:creationId xmlns:a16="http://schemas.microsoft.com/office/drawing/2014/main" id="{A4383FEF-446E-14EB-308F-FAD510FA36E0}"/>
              </a:ext>
            </a:extLst>
          </p:cNvPr>
          <p:cNvPicPr>
            <a:picLocks noChangeAspect="1"/>
          </p:cNvPicPr>
          <p:nvPr/>
        </p:nvPicPr>
        <p:blipFill>
          <a:blip r:embed="rId5"/>
          <a:stretch>
            <a:fillRect/>
          </a:stretch>
        </p:blipFill>
        <p:spPr>
          <a:xfrm>
            <a:off x="8921549" y="1639291"/>
            <a:ext cx="1159153" cy="803648"/>
          </a:xfrm>
          <a:prstGeom prst="rect">
            <a:avLst/>
          </a:prstGeom>
        </p:spPr>
      </p:pic>
    </p:spTree>
    <p:extLst>
      <p:ext uri="{BB962C8B-B14F-4D97-AF65-F5344CB8AC3E}">
        <p14:creationId xmlns:p14="http://schemas.microsoft.com/office/powerpoint/2010/main" val="4054884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74D0-7AE5-EF10-633A-9A0B50036C30}"/>
              </a:ext>
            </a:extLst>
          </p:cNvPr>
          <p:cNvSpPr>
            <a:spLocks noGrp="1"/>
          </p:cNvSpPr>
          <p:nvPr>
            <p:ph type="title"/>
          </p:nvPr>
        </p:nvSpPr>
        <p:spPr/>
        <p:txBody>
          <a:bodyPr/>
          <a:lstStyle/>
          <a:p>
            <a:r>
              <a:rPr lang="en-US" dirty="0"/>
              <a:t>Business Model and Cash flow projection</a:t>
            </a:r>
          </a:p>
        </p:txBody>
      </p:sp>
      <p:sp>
        <p:nvSpPr>
          <p:cNvPr id="3" name="Content Placeholder 2">
            <a:extLst>
              <a:ext uri="{FF2B5EF4-FFF2-40B4-BE49-F238E27FC236}">
                <a16:creationId xmlns:a16="http://schemas.microsoft.com/office/drawing/2014/main" id="{F6BA701E-D133-3E90-BD99-AFBBF0D3328D}"/>
              </a:ext>
            </a:extLst>
          </p:cNvPr>
          <p:cNvSpPr>
            <a:spLocks noGrp="1"/>
          </p:cNvSpPr>
          <p:nvPr>
            <p:ph idx="1"/>
          </p:nvPr>
        </p:nvSpPr>
        <p:spPr/>
        <p:txBody>
          <a:bodyPr/>
          <a:lstStyle/>
          <a:p>
            <a:r>
              <a:rPr lang="en-US" dirty="0"/>
              <a:t>Initial</a:t>
            </a:r>
          </a:p>
          <a:p>
            <a:r>
              <a:rPr lang="en-US" dirty="0"/>
              <a:t>Start up</a:t>
            </a:r>
          </a:p>
          <a:p>
            <a:r>
              <a:rPr lang="en-US" dirty="0"/>
              <a:t>Close the gap</a:t>
            </a:r>
          </a:p>
          <a:p>
            <a:r>
              <a:rPr lang="en-US" dirty="0"/>
              <a:t>State funded</a:t>
            </a:r>
          </a:p>
          <a:p>
            <a:r>
              <a:rPr lang="en-US" dirty="0"/>
              <a:t>Create economy</a:t>
            </a:r>
          </a:p>
          <a:p>
            <a:r>
              <a:rPr lang="en-US" dirty="0"/>
              <a:t>Budget</a:t>
            </a:r>
          </a:p>
          <a:p>
            <a:r>
              <a:rPr lang="en-US" dirty="0"/>
              <a:t>Operations</a:t>
            </a:r>
          </a:p>
        </p:txBody>
      </p:sp>
      <p:sp>
        <p:nvSpPr>
          <p:cNvPr id="4" name="Rectangle 3">
            <a:extLst>
              <a:ext uri="{FF2B5EF4-FFF2-40B4-BE49-F238E27FC236}">
                <a16:creationId xmlns:a16="http://schemas.microsoft.com/office/drawing/2014/main" id="{4FFC7FCF-3100-7C04-88A8-71CFFC62FDD4}"/>
              </a:ext>
            </a:extLst>
          </p:cNvPr>
          <p:cNvSpPr/>
          <p:nvPr/>
        </p:nvSpPr>
        <p:spPr>
          <a:xfrm>
            <a:off x="5484386" y="2750997"/>
            <a:ext cx="4546309" cy="1754326"/>
          </a:xfrm>
          <a:prstGeom prst="rect">
            <a:avLst/>
          </a:prstGeom>
          <a:noFill/>
        </p:spPr>
        <p:txBody>
          <a:bodyPr wrap="none" lIns="91440" tIns="45720" rIns="91440" bIns="45720">
            <a:spAutoFit/>
          </a:bodyPr>
          <a:lstStyle/>
          <a:p>
            <a:pPr algn="ctr"/>
            <a:r>
              <a:rPr lang="en-US" sz="5400" b="0" cap="none" spc="0" dirty="0">
                <a:ln w="0"/>
                <a:gradFill>
                  <a:gsLst>
                    <a:gs pos="21000">
                      <a:srgbClr val="53575C"/>
                    </a:gs>
                    <a:gs pos="88000">
                      <a:srgbClr val="C5C7CA"/>
                    </a:gs>
                  </a:gsLst>
                  <a:lin ang="5400000"/>
                </a:gradFill>
                <a:effectLst/>
              </a:rPr>
              <a:t>SUSTAINABLE </a:t>
            </a:r>
          </a:p>
          <a:p>
            <a:pPr algn="ctr"/>
            <a:r>
              <a:rPr lang="en-US" sz="5400" b="0" cap="none" spc="0" dirty="0">
                <a:ln w="0"/>
                <a:gradFill>
                  <a:gsLst>
                    <a:gs pos="21000">
                      <a:srgbClr val="53575C"/>
                    </a:gs>
                    <a:gs pos="88000">
                      <a:srgbClr val="C5C7CA"/>
                    </a:gs>
                  </a:gsLst>
                  <a:lin ang="5400000"/>
                </a:gradFill>
                <a:effectLst/>
              </a:rPr>
              <a:t>ECOSYSTEM</a:t>
            </a:r>
          </a:p>
        </p:txBody>
      </p:sp>
    </p:spTree>
    <p:extLst>
      <p:ext uri="{BB962C8B-B14F-4D97-AF65-F5344CB8AC3E}">
        <p14:creationId xmlns:p14="http://schemas.microsoft.com/office/powerpoint/2010/main" val="3753907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3342-397E-EC1F-AD24-D12A7F196ED9}"/>
              </a:ext>
            </a:extLst>
          </p:cNvPr>
          <p:cNvSpPr>
            <a:spLocks noGrp="1"/>
          </p:cNvSpPr>
          <p:nvPr>
            <p:ph type="title"/>
          </p:nvPr>
        </p:nvSpPr>
        <p:spPr>
          <a:xfrm>
            <a:off x="839787" y="989193"/>
            <a:ext cx="4061821" cy="1558558"/>
          </a:xfrm>
        </p:spPr>
        <p:txBody>
          <a:bodyPr/>
          <a:lstStyle/>
          <a:p>
            <a:r>
              <a:rPr lang="en-US" dirty="0"/>
              <a:t>Mental health pandemic</a:t>
            </a:r>
          </a:p>
        </p:txBody>
      </p:sp>
      <p:sp>
        <p:nvSpPr>
          <p:cNvPr id="3" name="Content Placeholder 2">
            <a:extLst>
              <a:ext uri="{FF2B5EF4-FFF2-40B4-BE49-F238E27FC236}">
                <a16:creationId xmlns:a16="http://schemas.microsoft.com/office/drawing/2014/main" id="{7602EA1B-4992-EF01-8933-D329C951F82E}"/>
              </a:ext>
            </a:extLst>
          </p:cNvPr>
          <p:cNvSpPr>
            <a:spLocks noGrp="1"/>
          </p:cNvSpPr>
          <p:nvPr>
            <p:ph idx="1"/>
          </p:nvPr>
        </p:nvSpPr>
        <p:spPr>
          <a:xfrm>
            <a:off x="6308996" y="878306"/>
            <a:ext cx="5265383" cy="4790239"/>
          </a:xfrm>
        </p:spPr>
        <p:txBody>
          <a:bodyPr>
            <a:normAutofit fontScale="92500" lnSpcReduction="10000"/>
          </a:bodyPr>
          <a:lstStyle/>
          <a:p>
            <a:r>
              <a:rPr lang="en-US" sz="2600" dirty="0"/>
              <a:t>1 in 5 U.S. adults experienced mental illness each year</a:t>
            </a:r>
          </a:p>
          <a:p>
            <a:pPr marL="0" indent="0">
              <a:buNone/>
            </a:pPr>
            <a:endParaRPr lang="en-US" dirty="0"/>
          </a:p>
          <a:p>
            <a:r>
              <a:rPr lang="en-US" sz="2600" dirty="0"/>
              <a:t>1 in 6 U.S. youth aged 6-17 experience a mental health disorder each year</a:t>
            </a:r>
          </a:p>
          <a:p>
            <a:endParaRPr lang="en-US" dirty="0"/>
          </a:p>
          <a:p>
            <a:r>
              <a:rPr lang="en-US" sz="2600" dirty="0"/>
              <a:t>More than half did not receive any treatment </a:t>
            </a:r>
            <a:r>
              <a:rPr lang="en-US" sz="1700" dirty="0"/>
              <a:t>(cost, out of network, uninsured, not enough health professionals)</a:t>
            </a:r>
          </a:p>
        </p:txBody>
      </p:sp>
      <p:pic>
        <p:nvPicPr>
          <p:cNvPr id="5" name="Content Placeholder 21">
            <a:extLst>
              <a:ext uri="{FF2B5EF4-FFF2-40B4-BE49-F238E27FC236}">
                <a16:creationId xmlns:a16="http://schemas.microsoft.com/office/drawing/2014/main" id="{59E67121-DD3B-DF33-C1A4-F1C8F4504890}"/>
              </a:ext>
            </a:extLst>
          </p:cNvPr>
          <p:cNvPicPr>
            <a:picLocks noChangeAspect="1"/>
          </p:cNvPicPr>
          <p:nvPr/>
        </p:nvPicPr>
        <p:blipFill>
          <a:blip r:embed="rId3"/>
          <a:stretch>
            <a:fillRect/>
          </a:stretch>
        </p:blipFill>
        <p:spPr>
          <a:xfrm>
            <a:off x="5976122" y="6971822"/>
            <a:ext cx="8044370" cy="5773366"/>
          </a:xfrm>
          <a:prstGeom prst="rect">
            <a:avLst/>
          </a:prstGeom>
        </p:spPr>
      </p:pic>
      <p:pic>
        <p:nvPicPr>
          <p:cNvPr id="6" name="Content Placeholder 25">
            <a:extLst>
              <a:ext uri="{FF2B5EF4-FFF2-40B4-BE49-F238E27FC236}">
                <a16:creationId xmlns:a16="http://schemas.microsoft.com/office/drawing/2014/main" id="{DB044034-E884-321C-448B-2DB6D2E0D93B}"/>
              </a:ext>
            </a:extLst>
          </p:cNvPr>
          <p:cNvPicPr>
            <a:picLocks noChangeAspect="1"/>
          </p:cNvPicPr>
          <p:nvPr/>
        </p:nvPicPr>
        <p:blipFill>
          <a:blip r:embed="rId4"/>
          <a:stretch>
            <a:fillRect/>
          </a:stretch>
        </p:blipFill>
        <p:spPr>
          <a:xfrm>
            <a:off x="-2515784" y="7170821"/>
            <a:ext cx="8182352" cy="5887188"/>
          </a:xfrm>
          <a:prstGeom prst="rect">
            <a:avLst/>
          </a:prstGeom>
        </p:spPr>
      </p:pic>
      <p:pic>
        <p:nvPicPr>
          <p:cNvPr id="10" name="Picture 9" descr="A person and child in a hallway&#10;&#10;Description automatically generated with low confidence">
            <a:extLst>
              <a:ext uri="{FF2B5EF4-FFF2-40B4-BE49-F238E27FC236}">
                <a16:creationId xmlns:a16="http://schemas.microsoft.com/office/drawing/2014/main" id="{5404A3D7-B139-8D4F-7FB0-48CFA9475BE2}"/>
              </a:ext>
            </a:extLst>
          </p:cNvPr>
          <p:cNvPicPr>
            <a:picLocks noChangeAspect="1"/>
          </p:cNvPicPr>
          <p:nvPr/>
        </p:nvPicPr>
        <p:blipFill>
          <a:blip r:embed="rId5"/>
          <a:stretch>
            <a:fillRect/>
          </a:stretch>
        </p:blipFill>
        <p:spPr>
          <a:xfrm>
            <a:off x="1071085" y="2547751"/>
            <a:ext cx="3599224" cy="2395120"/>
          </a:xfrm>
          <a:prstGeom prst="rect">
            <a:avLst/>
          </a:prstGeom>
        </p:spPr>
      </p:pic>
      <p:sp>
        <p:nvSpPr>
          <p:cNvPr id="11" name="TextBox 10">
            <a:extLst>
              <a:ext uri="{FF2B5EF4-FFF2-40B4-BE49-F238E27FC236}">
                <a16:creationId xmlns:a16="http://schemas.microsoft.com/office/drawing/2014/main" id="{2460A0B0-BC12-A9A2-DE98-9C5C85C28A59}"/>
              </a:ext>
            </a:extLst>
          </p:cNvPr>
          <p:cNvSpPr txBox="1"/>
          <p:nvPr/>
        </p:nvSpPr>
        <p:spPr>
          <a:xfrm>
            <a:off x="9239507" y="6581001"/>
            <a:ext cx="2952493" cy="553998"/>
          </a:xfrm>
          <a:prstGeom prst="rect">
            <a:avLst/>
          </a:prstGeom>
          <a:noFill/>
        </p:spPr>
        <p:txBody>
          <a:bodyPr wrap="square" rtlCol="0">
            <a:spAutoFit/>
          </a:bodyPr>
          <a:lstStyle/>
          <a:p>
            <a:r>
              <a:rPr lang="en-US" sz="1100" spc="100" dirty="0">
                <a:solidFill>
                  <a:schemeClr val="tx2">
                    <a:alpha val="85000"/>
                  </a:schemeClr>
                </a:solidFill>
              </a:rPr>
              <a:t>Data provided by NAMI</a:t>
            </a:r>
          </a:p>
          <a:p>
            <a:endParaRPr lang="en-US" dirty="0"/>
          </a:p>
        </p:txBody>
      </p:sp>
    </p:spTree>
    <p:extLst>
      <p:ext uri="{BB962C8B-B14F-4D97-AF65-F5344CB8AC3E}">
        <p14:creationId xmlns:p14="http://schemas.microsoft.com/office/powerpoint/2010/main" val="65021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C308BA8-1959-E146-4252-20DA34F56BB6}"/>
              </a:ext>
            </a:extLst>
          </p:cNvPr>
          <p:cNvSpPr>
            <a:spLocks noGrp="1"/>
          </p:cNvSpPr>
          <p:nvPr>
            <p:ph type="title"/>
          </p:nvPr>
        </p:nvSpPr>
        <p:spPr/>
        <p:txBody>
          <a:bodyPr/>
          <a:lstStyle/>
          <a:p>
            <a:r>
              <a:rPr lang="en-US" dirty="0"/>
              <a:t>SOLUTION DELIVERY</a:t>
            </a:r>
          </a:p>
        </p:txBody>
      </p:sp>
      <p:sp>
        <p:nvSpPr>
          <p:cNvPr id="13" name="Text Placeholder 12">
            <a:extLst>
              <a:ext uri="{FF2B5EF4-FFF2-40B4-BE49-F238E27FC236}">
                <a16:creationId xmlns:a16="http://schemas.microsoft.com/office/drawing/2014/main" id="{02FF857A-8154-732A-967A-EFE3C9B01B5C}"/>
              </a:ext>
            </a:extLst>
          </p:cNvPr>
          <p:cNvSpPr>
            <a:spLocks noGrp="1"/>
          </p:cNvSpPr>
          <p:nvPr>
            <p:ph type="body" idx="1"/>
          </p:nvPr>
        </p:nvSpPr>
        <p:spPr/>
        <p:txBody>
          <a:bodyPr/>
          <a:lstStyle/>
          <a:p>
            <a:r>
              <a:rPr lang="en-US" dirty="0"/>
              <a:t>PROBLEM</a:t>
            </a:r>
          </a:p>
        </p:txBody>
      </p:sp>
      <p:sp>
        <p:nvSpPr>
          <p:cNvPr id="14" name="Content Placeholder 13">
            <a:extLst>
              <a:ext uri="{FF2B5EF4-FFF2-40B4-BE49-F238E27FC236}">
                <a16:creationId xmlns:a16="http://schemas.microsoft.com/office/drawing/2014/main" id="{013471D8-6EEC-A032-1854-F904FED9BCF5}"/>
              </a:ext>
            </a:extLst>
          </p:cNvPr>
          <p:cNvSpPr>
            <a:spLocks noGrp="1"/>
          </p:cNvSpPr>
          <p:nvPr>
            <p:ph sz="half" idx="2"/>
          </p:nvPr>
        </p:nvSpPr>
        <p:spPr/>
        <p:txBody>
          <a:bodyPr>
            <a:normAutofit fontScale="92500" lnSpcReduction="20000"/>
          </a:bodyPr>
          <a:lstStyle/>
          <a:p>
            <a:r>
              <a:rPr lang="en-US" dirty="0"/>
              <a:t>LIMITED ACCESS TO CARE</a:t>
            </a:r>
          </a:p>
          <a:p>
            <a:r>
              <a:rPr lang="en-US" dirty="0"/>
              <a:t>NOT AFFORDABLE</a:t>
            </a:r>
          </a:p>
          <a:p>
            <a:r>
              <a:rPr lang="en-US" dirty="0"/>
              <a:t>OUT OF NETWORK</a:t>
            </a:r>
          </a:p>
          <a:p>
            <a:r>
              <a:rPr lang="en-US" dirty="0"/>
              <a:t>ANXIETY AND DEPRESSION</a:t>
            </a:r>
          </a:p>
          <a:p>
            <a:r>
              <a:rPr lang="en-US" dirty="0"/>
              <a:t>SUICIDE</a:t>
            </a:r>
          </a:p>
          <a:p>
            <a:r>
              <a:rPr lang="en-US" dirty="0"/>
              <a:t>IMPRISONMENT</a:t>
            </a:r>
          </a:p>
          <a:p>
            <a:r>
              <a:rPr lang="en-US" dirty="0"/>
              <a:t>HEALTH PROFESSIONALS NOT ABLE TO SUSTAIN THE LOAD</a:t>
            </a:r>
          </a:p>
          <a:p>
            <a:endParaRPr lang="en-US" dirty="0"/>
          </a:p>
        </p:txBody>
      </p:sp>
      <p:sp>
        <p:nvSpPr>
          <p:cNvPr id="15" name="Text Placeholder 14">
            <a:extLst>
              <a:ext uri="{FF2B5EF4-FFF2-40B4-BE49-F238E27FC236}">
                <a16:creationId xmlns:a16="http://schemas.microsoft.com/office/drawing/2014/main" id="{0777EBFA-56F1-1195-417C-1964D64AB009}"/>
              </a:ext>
            </a:extLst>
          </p:cNvPr>
          <p:cNvSpPr>
            <a:spLocks noGrp="1"/>
          </p:cNvSpPr>
          <p:nvPr>
            <p:ph type="body" sz="quarter" idx="3"/>
          </p:nvPr>
        </p:nvSpPr>
        <p:spPr/>
        <p:txBody>
          <a:bodyPr/>
          <a:lstStyle/>
          <a:p>
            <a:r>
              <a:rPr lang="en-US" dirty="0"/>
              <a:t>SOLUTION</a:t>
            </a:r>
          </a:p>
        </p:txBody>
      </p:sp>
      <p:sp>
        <p:nvSpPr>
          <p:cNvPr id="16" name="Content Placeholder 15">
            <a:extLst>
              <a:ext uri="{FF2B5EF4-FFF2-40B4-BE49-F238E27FC236}">
                <a16:creationId xmlns:a16="http://schemas.microsoft.com/office/drawing/2014/main" id="{E06D2456-A625-BE42-EFC1-231BF0CA5EB8}"/>
              </a:ext>
            </a:extLst>
          </p:cNvPr>
          <p:cNvSpPr>
            <a:spLocks noGrp="1"/>
          </p:cNvSpPr>
          <p:nvPr>
            <p:ph sz="quarter" idx="4"/>
          </p:nvPr>
        </p:nvSpPr>
        <p:spPr/>
        <p:txBody>
          <a:bodyPr>
            <a:normAutofit fontScale="92500" lnSpcReduction="20000"/>
          </a:bodyPr>
          <a:lstStyle/>
          <a:p>
            <a:r>
              <a:rPr lang="en-US" dirty="0"/>
              <a:t>LOCAL PROGRAMS </a:t>
            </a:r>
          </a:p>
          <a:p>
            <a:r>
              <a:rPr lang="en-US" dirty="0"/>
              <a:t>SCHOLARSHIPS, STATE, DONATIONS AND MEMBER FUNDED</a:t>
            </a:r>
          </a:p>
          <a:p>
            <a:r>
              <a:rPr lang="en-US" dirty="0"/>
              <a:t>CHANGING CULTURE OF HEALING MENTAL HEALTH</a:t>
            </a:r>
          </a:p>
          <a:p>
            <a:r>
              <a:rPr lang="en-US" dirty="0"/>
              <a:t>REDUCTION IN COSTS </a:t>
            </a:r>
          </a:p>
          <a:p>
            <a:r>
              <a:rPr lang="en-US" dirty="0"/>
              <a:t>FREEDOM</a:t>
            </a:r>
          </a:p>
          <a:p>
            <a:r>
              <a:rPr lang="en-US" dirty="0"/>
              <a:t>CAPACITY BASED MODEL</a:t>
            </a:r>
          </a:p>
        </p:txBody>
      </p:sp>
      <p:sp>
        <p:nvSpPr>
          <p:cNvPr id="9" name="Date Placeholder 8">
            <a:extLst>
              <a:ext uri="{FF2B5EF4-FFF2-40B4-BE49-F238E27FC236}">
                <a16:creationId xmlns:a16="http://schemas.microsoft.com/office/drawing/2014/main" id="{DFC5705A-0285-108F-BAD4-BA8C2B67D98A}"/>
              </a:ext>
            </a:extLst>
          </p:cNvPr>
          <p:cNvSpPr>
            <a:spLocks noGrp="1"/>
          </p:cNvSpPr>
          <p:nvPr>
            <p:ph type="dt" sz="half" idx="10"/>
          </p:nvPr>
        </p:nvSpPr>
        <p:spPr/>
        <p:txBody>
          <a:bodyPr/>
          <a:lstStyle/>
          <a:p>
            <a:r>
              <a:rPr lang="en-US"/>
              <a:t>20XX</a:t>
            </a:r>
            <a:endParaRPr lang="en-US" dirty="0"/>
          </a:p>
        </p:txBody>
      </p:sp>
      <p:sp>
        <p:nvSpPr>
          <p:cNvPr id="10" name="Footer Placeholder 9">
            <a:extLst>
              <a:ext uri="{FF2B5EF4-FFF2-40B4-BE49-F238E27FC236}">
                <a16:creationId xmlns:a16="http://schemas.microsoft.com/office/drawing/2014/main" id="{6053F4E5-BB52-410A-B56A-FE7FF8BD838A}"/>
              </a:ext>
            </a:extLst>
          </p:cNvPr>
          <p:cNvSpPr>
            <a:spLocks noGrp="1"/>
          </p:cNvSpPr>
          <p:nvPr>
            <p:ph type="ftr" sz="quarter" idx="11"/>
          </p:nvPr>
        </p:nvSpPr>
        <p:spPr/>
        <p:txBody>
          <a:bodyPr/>
          <a:lstStyle/>
          <a:p>
            <a:r>
              <a:rPr lang="en-US" dirty="0"/>
              <a:t>Broken arrow wranglers</a:t>
            </a:r>
          </a:p>
        </p:txBody>
      </p:sp>
      <p:sp>
        <p:nvSpPr>
          <p:cNvPr id="11" name="Slide Number Placeholder 10">
            <a:extLst>
              <a:ext uri="{FF2B5EF4-FFF2-40B4-BE49-F238E27FC236}">
                <a16:creationId xmlns:a16="http://schemas.microsoft.com/office/drawing/2014/main" id="{97F53F60-5E1A-29AB-6494-18B98BC07277}"/>
              </a:ext>
            </a:extLst>
          </p:cNvPr>
          <p:cNvSpPr>
            <a:spLocks noGrp="1"/>
          </p:cNvSpPr>
          <p:nvPr>
            <p:ph type="sldNum" sz="quarter" idx="12"/>
          </p:nvPr>
        </p:nvSpPr>
        <p:spPr/>
        <p:txBody>
          <a:bodyPr/>
          <a:lstStyle/>
          <a:p>
            <a:fld id="{AE208ADF-3ADD-483D-A721-14E3EEE2C135}" type="slidenum">
              <a:rPr lang="en-US" smtClean="0"/>
              <a:pPr/>
              <a:t>20</a:t>
            </a:fld>
            <a:endParaRPr lang="en-US" dirty="0"/>
          </a:p>
        </p:txBody>
      </p:sp>
    </p:spTree>
    <p:extLst>
      <p:ext uri="{BB962C8B-B14F-4D97-AF65-F5344CB8AC3E}">
        <p14:creationId xmlns:p14="http://schemas.microsoft.com/office/powerpoint/2010/main" val="1960710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3335F5-8BAC-5C4E-CE6A-C545D76CB5FE}"/>
              </a:ext>
            </a:extLst>
          </p:cNvPr>
          <p:cNvSpPr>
            <a:spLocks noGrp="1"/>
          </p:cNvSpPr>
          <p:nvPr>
            <p:ph type="title" idx="4294967295"/>
          </p:nvPr>
        </p:nvSpPr>
        <p:spPr>
          <a:xfrm>
            <a:off x="6386513" y="6135688"/>
            <a:ext cx="5805487" cy="819150"/>
          </a:xfrm>
        </p:spPr>
        <p:txBody>
          <a:bodyPr>
            <a:normAutofit/>
          </a:bodyPr>
          <a:lstStyle/>
          <a:p>
            <a:r>
              <a:rPr lang="en-US" sz="2000" dirty="0"/>
              <a:t>Source:  National Alliance on Mental Illness (NAMI)</a:t>
            </a:r>
          </a:p>
        </p:txBody>
      </p:sp>
      <p:sp>
        <p:nvSpPr>
          <p:cNvPr id="13" name="Rectangle 12">
            <a:extLst>
              <a:ext uri="{FF2B5EF4-FFF2-40B4-BE49-F238E27FC236}">
                <a16:creationId xmlns:a16="http://schemas.microsoft.com/office/drawing/2014/main" id="{5B7D8D55-78B0-AE29-7006-F439797866CF}"/>
              </a:ext>
            </a:extLst>
          </p:cNvPr>
          <p:cNvSpPr/>
          <p:nvPr/>
        </p:nvSpPr>
        <p:spPr>
          <a:xfrm>
            <a:off x="255626" y="1804989"/>
            <a:ext cx="7603478" cy="1383108"/>
          </a:xfrm>
          <a:prstGeom prst="rect">
            <a:avLst/>
          </a:prstGeom>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40.8% report symptoms of anxiety or depression </a:t>
            </a:r>
          </a:p>
        </p:txBody>
      </p:sp>
      <p:sp>
        <p:nvSpPr>
          <p:cNvPr id="14" name="Rectangle 13">
            <a:extLst>
              <a:ext uri="{FF2B5EF4-FFF2-40B4-BE49-F238E27FC236}">
                <a16:creationId xmlns:a16="http://schemas.microsoft.com/office/drawing/2014/main" id="{06C96596-9063-1AED-B2B2-DBDBFBC9EB88}"/>
              </a:ext>
            </a:extLst>
          </p:cNvPr>
          <p:cNvSpPr/>
          <p:nvPr/>
        </p:nvSpPr>
        <p:spPr>
          <a:xfrm>
            <a:off x="255624" y="3188097"/>
            <a:ext cx="7603479" cy="1383108"/>
          </a:xfrm>
          <a:prstGeom prst="rect">
            <a:avLst/>
          </a:prstGeom>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More than half do not receive treatment</a:t>
            </a:r>
          </a:p>
          <a:p>
            <a:pPr algn="ctr"/>
            <a:r>
              <a:rPr lang="en-US" sz="2400" b="1" dirty="0"/>
              <a:t> (35.3% did not because of cost)</a:t>
            </a:r>
          </a:p>
        </p:txBody>
      </p:sp>
      <p:sp>
        <p:nvSpPr>
          <p:cNvPr id="25" name="Rectangle 24">
            <a:extLst>
              <a:ext uri="{FF2B5EF4-FFF2-40B4-BE49-F238E27FC236}">
                <a16:creationId xmlns:a16="http://schemas.microsoft.com/office/drawing/2014/main" id="{738C03EB-131F-1516-09CE-0318444E7517}"/>
              </a:ext>
            </a:extLst>
          </p:cNvPr>
          <p:cNvSpPr/>
          <p:nvPr/>
        </p:nvSpPr>
        <p:spPr>
          <a:xfrm>
            <a:off x="255624" y="4670104"/>
            <a:ext cx="7603479" cy="1465584"/>
          </a:xfrm>
          <a:prstGeom prst="rect">
            <a:avLst/>
          </a:prstGeom>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 1 person in the U.S. commits suicide </a:t>
            </a:r>
          </a:p>
          <a:p>
            <a:pPr algn="ctr"/>
            <a:r>
              <a:rPr lang="en-US" sz="2400" b="1" dirty="0"/>
              <a:t>every 11 minutes</a:t>
            </a:r>
          </a:p>
        </p:txBody>
      </p:sp>
      <p:pic>
        <p:nvPicPr>
          <p:cNvPr id="5" name="Picture 4">
            <a:extLst>
              <a:ext uri="{FF2B5EF4-FFF2-40B4-BE49-F238E27FC236}">
                <a16:creationId xmlns:a16="http://schemas.microsoft.com/office/drawing/2014/main" id="{507B0E68-D5EB-1EEB-237A-71E5A6ACC583}"/>
              </a:ext>
            </a:extLst>
          </p:cNvPr>
          <p:cNvPicPr>
            <a:picLocks noChangeAspect="1"/>
          </p:cNvPicPr>
          <p:nvPr/>
        </p:nvPicPr>
        <p:blipFill>
          <a:blip r:embed="rId4"/>
          <a:stretch>
            <a:fillRect/>
          </a:stretch>
        </p:blipFill>
        <p:spPr>
          <a:xfrm>
            <a:off x="8910084" y="2229205"/>
            <a:ext cx="2458859" cy="1383108"/>
          </a:xfrm>
          <a:prstGeom prst="rect">
            <a:avLst/>
          </a:prstGeom>
          <a:ln>
            <a:noFill/>
          </a:ln>
          <a:effectLst>
            <a:softEdge rad="112500"/>
          </a:effectLst>
        </p:spPr>
      </p:pic>
      <p:sp>
        <p:nvSpPr>
          <p:cNvPr id="6" name="Rectangle 5">
            <a:extLst>
              <a:ext uri="{FF2B5EF4-FFF2-40B4-BE49-F238E27FC236}">
                <a16:creationId xmlns:a16="http://schemas.microsoft.com/office/drawing/2014/main" id="{8A4B4A3E-8088-EE58-98FF-9D3F7E23260F}"/>
              </a:ext>
            </a:extLst>
          </p:cNvPr>
          <p:cNvSpPr/>
          <p:nvPr/>
        </p:nvSpPr>
        <p:spPr>
          <a:xfrm>
            <a:off x="255624" y="288157"/>
            <a:ext cx="7603479" cy="1516832"/>
          </a:xfrm>
          <a:prstGeom prst="rect">
            <a:avLst/>
          </a:prstGeom>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 1 in 5 in the U.S. experiences mental illness</a:t>
            </a:r>
          </a:p>
        </p:txBody>
      </p:sp>
      <p:pic>
        <p:nvPicPr>
          <p:cNvPr id="7" name="Picture 6">
            <a:extLst>
              <a:ext uri="{FF2B5EF4-FFF2-40B4-BE49-F238E27FC236}">
                <a16:creationId xmlns:a16="http://schemas.microsoft.com/office/drawing/2014/main" id="{4F666256-C096-72A7-8D02-3370A183B69D}"/>
              </a:ext>
            </a:extLst>
          </p:cNvPr>
          <p:cNvPicPr>
            <a:picLocks noChangeAspect="1"/>
          </p:cNvPicPr>
          <p:nvPr/>
        </p:nvPicPr>
        <p:blipFill>
          <a:blip r:embed="rId5"/>
          <a:stretch>
            <a:fillRect/>
          </a:stretch>
        </p:blipFill>
        <p:spPr>
          <a:xfrm>
            <a:off x="8260254" y="3630010"/>
            <a:ext cx="3758517" cy="2505678"/>
          </a:xfrm>
          <a:prstGeom prst="rect">
            <a:avLst/>
          </a:prstGeom>
        </p:spPr>
      </p:pic>
      <p:pic>
        <p:nvPicPr>
          <p:cNvPr id="8" name="Picture 7">
            <a:extLst>
              <a:ext uri="{FF2B5EF4-FFF2-40B4-BE49-F238E27FC236}">
                <a16:creationId xmlns:a16="http://schemas.microsoft.com/office/drawing/2014/main" id="{BA2D24B6-DC3B-FA11-3054-2BC58E247601}"/>
              </a:ext>
            </a:extLst>
          </p:cNvPr>
          <p:cNvPicPr>
            <a:picLocks noChangeAspect="1"/>
          </p:cNvPicPr>
          <p:nvPr/>
        </p:nvPicPr>
        <p:blipFill>
          <a:blip r:embed="rId6"/>
          <a:stretch>
            <a:fillRect/>
          </a:stretch>
        </p:blipFill>
        <p:spPr>
          <a:xfrm>
            <a:off x="8816411" y="288157"/>
            <a:ext cx="2646206" cy="1759673"/>
          </a:xfrm>
          <a:prstGeom prst="rect">
            <a:avLst/>
          </a:prstGeom>
        </p:spPr>
      </p:pic>
    </p:spTree>
    <p:custDataLst>
      <p:tags r:id="rId1"/>
    </p:custDataLst>
    <p:extLst>
      <p:ext uri="{BB962C8B-B14F-4D97-AF65-F5344CB8AC3E}">
        <p14:creationId xmlns:p14="http://schemas.microsoft.com/office/powerpoint/2010/main" val="2746051841"/>
      </p:ext>
    </p:extLst>
  </p:cSld>
  <p:clrMapOvr>
    <a:masterClrMapping/>
  </p:clrMapOvr>
  <mc:AlternateContent xmlns:mc="http://schemas.openxmlformats.org/markup-compatibility/2006" xmlns:p14="http://schemas.microsoft.com/office/powerpoint/2010/main">
    <mc:Choice Requires="p14">
      <p:transition spd="slow" p14:dur="2000" advTm="26200"/>
    </mc:Choice>
    <mc:Fallback xmlns="">
      <p:transition spd="slow" advTm="262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97868D-D682-F4FD-B582-1EC95707F329}"/>
              </a:ext>
            </a:extLst>
          </p:cNvPr>
          <p:cNvPicPr>
            <a:picLocks noChangeAspect="1"/>
          </p:cNvPicPr>
          <p:nvPr/>
        </p:nvPicPr>
        <p:blipFill>
          <a:blip r:embed="rId2"/>
          <a:stretch>
            <a:fillRect/>
          </a:stretch>
        </p:blipFill>
        <p:spPr>
          <a:xfrm>
            <a:off x="2884362" y="703561"/>
            <a:ext cx="6019237" cy="4002941"/>
          </a:xfrm>
          <a:prstGeom prst="rect">
            <a:avLst/>
          </a:prstGeom>
        </p:spPr>
      </p:pic>
      <p:sp>
        <p:nvSpPr>
          <p:cNvPr id="4" name="Rectangle 3">
            <a:extLst>
              <a:ext uri="{FF2B5EF4-FFF2-40B4-BE49-F238E27FC236}">
                <a16:creationId xmlns:a16="http://schemas.microsoft.com/office/drawing/2014/main" id="{7FC5FC08-66FB-1D0D-7207-9B7E4ACFE79F}"/>
              </a:ext>
            </a:extLst>
          </p:cNvPr>
          <p:cNvSpPr/>
          <p:nvPr/>
        </p:nvSpPr>
        <p:spPr>
          <a:xfrm>
            <a:off x="921795" y="4891559"/>
            <a:ext cx="10348410" cy="830997"/>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rPr>
              <a:t>1 in 5 in the U.S. experiences mental illness</a:t>
            </a:r>
          </a:p>
        </p:txBody>
      </p:sp>
    </p:spTree>
    <p:extLst>
      <p:ext uri="{BB962C8B-B14F-4D97-AF65-F5344CB8AC3E}">
        <p14:creationId xmlns:p14="http://schemas.microsoft.com/office/powerpoint/2010/main" val="2182635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10FB92-9434-9A0D-A910-2DFBBE26831E}"/>
              </a:ext>
            </a:extLst>
          </p:cNvPr>
          <p:cNvPicPr>
            <a:picLocks noChangeAspect="1"/>
          </p:cNvPicPr>
          <p:nvPr/>
        </p:nvPicPr>
        <p:blipFill>
          <a:blip r:embed="rId3"/>
          <a:stretch>
            <a:fillRect/>
          </a:stretch>
        </p:blipFill>
        <p:spPr>
          <a:xfrm>
            <a:off x="2487188" y="1053632"/>
            <a:ext cx="6813588" cy="3837927"/>
          </a:xfrm>
          <a:prstGeom prst="rect">
            <a:avLst/>
          </a:prstGeom>
        </p:spPr>
      </p:pic>
      <p:sp>
        <p:nvSpPr>
          <p:cNvPr id="4" name="Rectangle 3">
            <a:extLst>
              <a:ext uri="{FF2B5EF4-FFF2-40B4-BE49-F238E27FC236}">
                <a16:creationId xmlns:a16="http://schemas.microsoft.com/office/drawing/2014/main" id="{9A54F6D7-0D8B-054C-A34A-26B01ECD36C8}"/>
              </a:ext>
            </a:extLst>
          </p:cNvPr>
          <p:cNvSpPr/>
          <p:nvPr/>
        </p:nvSpPr>
        <p:spPr>
          <a:xfrm>
            <a:off x="668501" y="4891559"/>
            <a:ext cx="10855023"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40.8% report symptoms of anxiety or depression</a:t>
            </a:r>
          </a:p>
        </p:txBody>
      </p:sp>
    </p:spTree>
    <p:extLst>
      <p:ext uri="{BB962C8B-B14F-4D97-AF65-F5344CB8AC3E}">
        <p14:creationId xmlns:p14="http://schemas.microsoft.com/office/powerpoint/2010/main" val="3026508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FB1B4B-8CA6-4E67-AE45-B13038A3AA31}"/>
              </a:ext>
            </a:extLst>
          </p:cNvPr>
          <p:cNvPicPr>
            <a:picLocks noChangeAspect="1"/>
          </p:cNvPicPr>
          <p:nvPr/>
        </p:nvPicPr>
        <p:blipFill>
          <a:blip r:embed="rId2"/>
          <a:stretch>
            <a:fillRect/>
          </a:stretch>
        </p:blipFill>
        <p:spPr>
          <a:xfrm>
            <a:off x="2956452" y="896911"/>
            <a:ext cx="6035147" cy="4023432"/>
          </a:xfrm>
          <a:prstGeom prst="rect">
            <a:avLst/>
          </a:prstGeom>
        </p:spPr>
      </p:pic>
      <p:sp>
        <p:nvSpPr>
          <p:cNvPr id="3" name="Rectangle 2">
            <a:extLst>
              <a:ext uri="{FF2B5EF4-FFF2-40B4-BE49-F238E27FC236}">
                <a16:creationId xmlns:a16="http://schemas.microsoft.com/office/drawing/2014/main" id="{3CD34437-CBBD-237F-EB86-1077FBAE949B}"/>
              </a:ext>
            </a:extLst>
          </p:cNvPr>
          <p:cNvSpPr/>
          <p:nvPr/>
        </p:nvSpPr>
        <p:spPr>
          <a:xfrm>
            <a:off x="1188895" y="4891559"/>
            <a:ext cx="9814226" cy="830997"/>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rPr>
              <a:t>More than half do not receive treatment</a:t>
            </a:r>
          </a:p>
        </p:txBody>
      </p:sp>
    </p:spTree>
    <p:extLst>
      <p:ext uri="{BB962C8B-B14F-4D97-AF65-F5344CB8AC3E}">
        <p14:creationId xmlns:p14="http://schemas.microsoft.com/office/powerpoint/2010/main" val="1229945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FE0E4D-D70A-C256-98E5-D39705064F31}"/>
              </a:ext>
            </a:extLst>
          </p:cNvPr>
          <p:cNvSpPr/>
          <p:nvPr/>
        </p:nvSpPr>
        <p:spPr>
          <a:xfrm>
            <a:off x="654959" y="3075057"/>
            <a:ext cx="10882082"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1 person in the U.S. commits suicide every 11 minutes</a:t>
            </a:r>
          </a:p>
        </p:txBody>
      </p:sp>
    </p:spTree>
    <p:extLst>
      <p:ext uri="{BB962C8B-B14F-4D97-AF65-F5344CB8AC3E}">
        <p14:creationId xmlns:p14="http://schemas.microsoft.com/office/powerpoint/2010/main" val="3644478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rawing of a business structure&#10;&#10;Description automatically generated">
            <a:extLst>
              <a:ext uri="{FF2B5EF4-FFF2-40B4-BE49-F238E27FC236}">
                <a16:creationId xmlns:a16="http://schemas.microsoft.com/office/drawing/2014/main" id="{C2AF3C98-6A2A-1140-CF41-D006EBBC090B}"/>
              </a:ext>
            </a:extLst>
          </p:cNvPr>
          <p:cNvPicPr>
            <a:picLocks noChangeAspect="1"/>
          </p:cNvPicPr>
          <p:nvPr/>
        </p:nvPicPr>
        <p:blipFill>
          <a:blip r:embed="rId2"/>
          <a:stretch>
            <a:fillRect/>
          </a:stretch>
        </p:blipFill>
        <p:spPr>
          <a:xfrm>
            <a:off x="1538050" y="648917"/>
            <a:ext cx="9115900" cy="5560166"/>
          </a:xfrm>
          <a:prstGeom prst="rect">
            <a:avLst/>
          </a:prstGeom>
        </p:spPr>
      </p:pic>
      <p:sp>
        <p:nvSpPr>
          <p:cNvPr id="2" name="Rectangle: Rounded Corners 1">
            <a:extLst>
              <a:ext uri="{FF2B5EF4-FFF2-40B4-BE49-F238E27FC236}">
                <a16:creationId xmlns:a16="http://schemas.microsoft.com/office/drawing/2014/main" id="{9C262815-59A5-8B66-D7CC-DB347D663AD1}"/>
              </a:ext>
            </a:extLst>
          </p:cNvPr>
          <p:cNvSpPr/>
          <p:nvPr/>
        </p:nvSpPr>
        <p:spPr>
          <a:xfrm>
            <a:off x="8849710" y="357352"/>
            <a:ext cx="2648607" cy="9774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Pricing </a:t>
            </a:r>
          </a:p>
          <a:p>
            <a:pPr algn="ctr"/>
            <a:r>
              <a:rPr lang="en-US" dirty="0"/>
              <a:t>Hero Journey Map</a:t>
            </a:r>
          </a:p>
          <a:p>
            <a:pPr algn="ctr"/>
            <a:r>
              <a:rPr lang="en-US" dirty="0"/>
              <a:t>Experiences</a:t>
            </a:r>
          </a:p>
          <a:p>
            <a:pPr algn="ctr"/>
            <a:r>
              <a:rPr lang="en-US" dirty="0"/>
              <a:t>12 deep</a:t>
            </a:r>
          </a:p>
        </p:txBody>
      </p:sp>
    </p:spTree>
    <p:extLst>
      <p:ext uri="{BB962C8B-B14F-4D97-AF65-F5344CB8AC3E}">
        <p14:creationId xmlns:p14="http://schemas.microsoft.com/office/powerpoint/2010/main" val="1122560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3F80B-9A28-5D2B-C6F1-BE84554AE3F7}"/>
            </a:ext>
          </a:extLst>
        </p:cNvPr>
        <p:cNvGrpSpPr/>
        <p:nvPr/>
      </p:nvGrpSpPr>
      <p:grpSpPr>
        <a:xfrm>
          <a:off x="0" y="0"/>
          <a:ext cx="0" cy="0"/>
          <a:chOff x="0" y="0"/>
          <a:chExt cx="0" cy="0"/>
        </a:xfrm>
      </p:grpSpPr>
      <p:pic>
        <p:nvPicPr>
          <p:cNvPr id="5" name="Picture 4" descr="A diagram of a funnel&#10;&#10;Description automatically generated">
            <a:extLst>
              <a:ext uri="{FF2B5EF4-FFF2-40B4-BE49-F238E27FC236}">
                <a16:creationId xmlns:a16="http://schemas.microsoft.com/office/drawing/2014/main" id="{B3BBE0DC-1BF4-4C5C-6612-7ACB44A663E3}"/>
              </a:ext>
            </a:extLst>
          </p:cNvPr>
          <p:cNvPicPr>
            <a:picLocks noChangeAspect="1"/>
          </p:cNvPicPr>
          <p:nvPr/>
        </p:nvPicPr>
        <p:blipFill>
          <a:blip r:embed="rId2"/>
          <a:stretch>
            <a:fillRect/>
          </a:stretch>
        </p:blipFill>
        <p:spPr>
          <a:xfrm>
            <a:off x="1986455" y="635964"/>
            <a:ext cx="8019795" cy="5728425"/>
          </a:xfrm>
          <a:prstGeom prst="rect">
            <a:avLst/>
          </a:prstGeom>
        </p:spPr>
      </p:pic>
      <p:sp>
        <p:nvSpPr>
          <p:cNvPr id="2" name="Rectangle: Rounded Corners 1">
            <a:extLst>
              <a:ext uri="{FF2B5EF4-FFF2-40B4-BE49-F238E27FC236}">
                <a16:creationId xmlns:a16="http://schemas.microsoft.com/office/drawing/2014/main" id="{1D4B02B7-1641-75AE-A430-3C9F3589FE20}"/>
              </a:ext>
            </a:extLst>
          </p:cNvPr>
          <p:cNvSpPr/>
          <p:nvPr/>
        </p:nvSpPr>
        <p:spPr>
          <a:xfrm>
            <a:off x="8523890" y="315310"/>
            <a:ext cx="2427889" cy="9459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Pricing </a:t>
            </a:r>
          </a:p>
          <a:p>
            <a:pPr algn="ctr"/>
            <a:r>
              <a:rPr lang="en-US" dirty="0"/>
              <a:t>(Marketing HUB Membership)</a:t>
            </a:r>
          </a:p>
        </p:txBody>
      </p:sp>
    </p:spTree>
    <p:extLst>
      <p:ext uri="{BB962C8B-B14F-4D97-AF65-F5344CB8AC3E}">
        <p14:creationId xmlns:p14="http://schemas.microsoft.com/office/powerpoint/2010/main" val="3467999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3DFAC-B392-1040-2718-FF7946157275}"/>
            </a:ext>
          </a:extLst>
        </p:cNvPr>
        <p:cNvGrpSpPr/>
        <p:nvPr/>
      </p:nvGrpSpPr>
      <p:grpSpPr>
        <a:xfrm>
          <a:off x="0" y="0"/>
          <a:ext cx="0" cy="0"/>
          <a:chOff x="0" y="0"/>
          <a:chExt cx="0" cy="0"/>
        </a:xfrm>
      </p:grpSpPr>
      <p:pic>
        <p:nvPicPr>
          <p:cNvPr id="3" name="Picture 2" descr="A close-up of a diagram&#10;&#10;Description automatically generated">
            <a:extLst>
              <a:ext uri="{FF2B5EF4-FFF2-40B4-BE49-F238E27FC236}">
                <a16:creationId xmlns:a16="http://schemas.microsoft.com/office/drawing/2014/main" id="{7F20F09F-387A-2589-B0F9-292A4329E74F}"/>
              </a:ext>
            </a:extLst>
          </p:cNvPr>
          <p:cNvPicPr>
            <a:picLocks noChangeAspect="1"/>
          </p:cNvPicPr>
          <p:nvPr/>
        </p:nvPicPr>
        <p:blipFill>
          <a:blip r:embed="rId2"/>
          <a:stretch>
            <a:fillRect/>
          </a:stretch>
        </p:blipFill>
        <p:spPr>
          <a:xfrm>
            <a:off x="1768599" y="428048"/>
            <a:ext cx="8654801" cy="6001904"/>
          </a:xfrm>
          <a:prstGeom prst="rect">
            <a:avLst/>
          </a:prstGeom>
        </p:spPr>
      </p:pic>
      <p:sp>
        <p:nvSpPr>
          <p:cNvPr id="2" name="Rectangle: Rounded Corners 1">
            <a:extLst>
              <a:ext uri="{FF2B5EF4-FFF2-40B4-BE49-F238E27FC236}">
                <a16:creationId xmlns:a16="http://schemas.microsoft.com/office/drawing/2014/main" id="{96D74A09-0FF0-F39C-5C6D-067B2EA09650}"/>
              </a:ext>
            </a:extLst>
          </p:cNvPr>
          <p:cNvSpPr/>
          <p:nvPr/>
        </p:nvSpPr>
        <p:spPr>
          <a:xfrm>
            <a:off x="8502869" y="367862"/>
            <a:ext cx="2669628" cy="12822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Pricing</a:t>
            </a:r>
          </a:p>
        </p:txBody>
      </p:sp>
    </p:spTree>
    <p:extLst>
      <p:ext uri="{BB962C8B-B14F-4D97-AF65-F5344CB8AC3E}">
        <p14:creationId xmlns:p14="http://schemas.microsoft.com/office/powerpoint/2010/main" val="3420604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1DF577-8ECE-7B22-22A1-E2893789CE6F}"/>
              </a:ext>
            </a:extLst>
          </p:cNvPr>
          <p:cNvGrpSpPr/>
          <p:nvPr/>
        </p:nvGrpSpPr>
        <p:grpSpPr>
          <a:xfrm>
            <a:off x="2520176" y="892097"/>
            <a:ext cx="7214839" cy="4449337"/>
            <a:chOff x="2520176" y="892097"/>
            <a:chExt cx="7214839" cy="4449337"/>
          </a:xfrm>
        </p:grpSpPr>
        <p:sp>
          <p:nvSpPr>
            <p:cNvPr id="2" name="Rectangle: Rounded Corners 1">
              <a:extLst>
                <a:ext uri="{FF2B5EF4-FFF2-40B4-BE49-F238E27FC236}">
                  <a16:creationId xmlns:a16="http://schemas.microsoft.com/office/drawing/2014/main" id="{207066E9-00DD-62BB-C250-8CF4A7678EFD}"/>
                </a:ext>
              </a:extLst>
            </p:cNvPr>
            <p:cNvSpPr/>
            <p:nvPr/>
          </p:nvSpPr>
          <p:spPr>
            <a:xfrm>
              <a:off x="2520176" y="892097"/>
              <a:ext cx="7214839" cy="4449337"/>
            </a:xfrm>
            <a:prstGeom prst="roundRect">
              <a:avLst/>
            </a:prstGeom>
            <a:blipFill>
              <a:blip r:embed="rId2">
                <a:alphaModFix/>
                <a:extLst>
                  <a:ext uri="{BEBA8EAE-BF5A-486C-A8C5-ECC9F3942E4B}">
                    <a14:imgProps xmlns:a14="http://schemas.microsoft.com/office/drawing/2010/main">
                      <a14:imgLayer r:embed="rId3">
                        <a14:imgEffect>
                          <a14:brightnessContrast bright="-13000" contrast="-11000"/>
                        </a14:imgEffect>
                      </a14:imgLayer>
                    </a14:imgProps>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3" name="Rectangle 2">
              <a:extLst>
                <a:ext uri="{FF2B5EF4-FFF2-40B4-BE49-F238E27FC236}">
                  <a16:creationId xmlns:a16="http://schemas.microsoft.com/office/drawing/2014/main" id="{23991DD0-627A-C661-1C24-EE599E596FD8}"/>
                </a:ext>
              </a:extLst>
            </p:cNvPr>
            <p:cNvSpPr/>
            <p:nvPr/>
          </p:nvSpPr>
          <p:spPr>
            <a:xfrm>
              <a:off x="3868465" y="2585396"/>
              <a:ext cx="445506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Copperplate Gothic Bold" panose="020E0705020206020404" pitchFamily="34" charset="0"/>
                </a:rPr>
                <a:t>O u t p o s t</a:t>
              </a:r>
            </a:p>
          </p:txBody>
        </p:sp>
        <p:pic>
          <p:nvPicPr>
            <p:cNvPr id="6" name="Picture 5">
              <a:extLst>
                <a:ext uri="{FF2B5EF4-FFF2-40B4-BE49-F238E27FC236}">
                  <a16:creationId xmlns:a16="http://schemas.microsoft.com/office/drawing/2014/main" id="{0129074F-9EE1-5127-FEA3-7BC72F593317}"/>
                </a:ext>
              </a:extLst>
            </p:cNvPr>
            <p:cNvPicPr>
              <a:picLocks noChangeAspect="1"/>
            </p:cNvPicPr>
            <p:nvPr/>
          </p:nvPicPr>
          <p:blipFill>
            <a:blip r:embed="rId4"/>
            <a:stretch>
              <a:fillRect/>
            </a:stretch>
          </p:blipFill>
          <p:spPr>
            <a:xfrm>
              <a:off x="4689891" y="1561703"/>
              <a:ext cx="2580704" cy="1553495"/>
            </a:xfrm>
            <a:prstGeom prst="rect">
              <a:avLst/>
            </a:prstGeom>
          </p:spPr>
        </p:pic>
      </p:grpSp>
    </p:spTree>
    <p:extLst>
      <p:ext uri="{BB962C8B-B14F-4D97-AF65-F5344CB8AC3E}">
        <p14:creationId xmlns:p14="http://schemas.microsoft.com/office/powerpoint/2010/main" val="1712503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0EA5E-BB4C-5533-DDA3-09BFED033379}"/>
              </a:ext>
            </a:extLst>
          </p:cNvPr>
          <p:cNvSpPr>
            <a:spLocks noGrp="1"/>
          </p:cNvSpPr>
          <p:nvPr>
            <p:ph type="title"/>
          </p:nvPr>
        </p:nvSpPr>
        <p:spPr/>
        <p:txBody>
          <a:bodyPr/>
          <a:lstStyle/>
          <a:p>
            <a:r>
              <a:rPr lang="en-US" dirty="0"/>
              <a:t>ELIMINATE THE PROBLEM</a:t>
            </a:r>
          </a:p>
        </p:txBody>
      </p:sp>
      <p:sp>
        <p:nvSpPr>
          <p:cNvPr id="3" name="Text Placeholder 2">
            <a:extLst>
              <a:ext uri="{FF2B5EF4-FFF2-40B4-BE49-F238E27FC236}">
                <a16:creationId xmlns:a16="http://schemas.microsoft.com/office/drawing/2014/main" id="{BB7B80AF-BF41-5CC6-BD38-28430A1F09A8}"/>
              </a:ext>
            </a:extLst>
          </p:cNvPr>
          <p:cNvSpPr>
            <a:spLocks noGrp="1"/>
          </p:cNvSpPr>
          <p:nvPr>
            <p:ph type="body" idx="1"/>
          </p:nvPr>
        </p:nvSpPr>
        <p:spPr>
          <a:xfrm>
            <a:off x="1650651" y="1816731"/>
            <a:ext cx="5157787" cy="584548"/>
          </a:xfrm>
        </p:spPr>
        <p:txBody>
          <a:bodyPr/>
          <a:lstStyle/>
          <a:p>
            <a:r>
              <a:rPr lang="en-US" dirty="0"/>
              <a:t>GET TO THE ROOTS</a:t>
            </a:r>
          </a:p>
        </p:txBody>
      </p:sp>
      <p:pic>
        <p:nvPicPr>
          <p:cNvPr id="15" name="Content Placeholder 14" descr="A picture containing drawing, sketch, painting, tree&#10;&#10;Description automatically generated">
            <a:extLst>
              <a:ext uri="{FF2B5EF4-FFF2-40B4-BE49-F238E27FC236}">
                <a16:creationId xmlns:a16="http://schemas.microsoft.com/office/drawing/2014/main" id="{B93933E7-2317-7934-D7D2-D808667A293B}"/>
              </a:ext>
            </a:extLst>
          </p:cNvPr>
          <p:cNvPicPr>
            <a:picLocks noGrp="1" noChangeAspect="1"/>
          </p:cNvPicPr>
          <p:nvPr>
            <p:ph sz="half" idx="2"/>
          </p:nvPr>
        </p:nvPicPr>
        <p:blipFill>
          <a:blip r:embed="rId3"/>
          <a:stretch>
            <a:fillRect/>
          </a:stretch>
        </p:blipFill>
        <p:spPr>
          <a:xfrm>
            <a:off x="1543050" y="2390775"/>
            <a:ext cx="3751263" cy="3751263"/>
          </a:xfrm>
        </p:spPr>
      </p:pic>
      <p:sp>
        <p:nvSpPr>
          <p:cNvPr id="5" name="Text Placeholder 4">
            <a:extLst>
              <a:ext uri="{FF2B5EF4-FFF2-40B4-BE49-F238E27FC236}">
                <a16:creationId xmlns:a16="http://schemas.microsoft.com/office/drawing/2014/main" id="{F517F94E-9AD9-FEAD-743B-0DA496052302}"/>
              </a:ext>
            </a:extLst>
          </p:cNvPr>
          <p:cNvSpPr>
            <a:spLocks noGrp="1"/>
          </p:cNvSpPr>
          <p:nvPr>
            <p:ph type="body" sz="quarter" idx="3"/>
          </p:nvPr>
        </p:nvSpPr>
        <p:spPr>
          <a:xfrm>
            <a:off x="12500811" y="4833890"/>
            <a:ext cx="2762435" cy="352802"/>
          </a:xfrm>
        </p:spPr>
        <p:txBody>
          <a:bodyPr/>
          <a:lstStyle/>
          <a:p>
            <a:r>
              <a:rPr lang="en-US" sz="2400" dirty="0">
                <a:solidFill>
                  <a:srgbClr val="FF8553">
                    <a:alpha val="85000"/>
                  </a:srgbClr>
                </a:solidFill>
              </a:rPr>
              <a:t>MENTAL HEALTH PANDEMIC</a:t>
            </a:r>
          </a:p>
        </p:txBody>
      </p:sp>
      <p:sp>
        <p:nvSpPr>
          <p:cNvPr id="7" name="Date Placeholder 6">
            <a:extLst>
              <a:ext uri="{FF2B5EF4-FFF2-40B4-BE49-F238E27FC236}">
                <a16:creationId xmlns:a16="http://schemas.microsoft.com/office/drawing/2014/main" id="{D75A2BC7-4078-08BD-C592-82C8AF4963F0}"/>
              </a:ext>
            </a:extLst>
          </p:cNvPr>
          <p:cNvSpPr>
            <a:spLocks noGrp="1"/>
          </p:cNvSpPr>
          <p:nvPr>
            <p:ph type="dt" sz="half" idx="10"/>
          </p:nvPr>
        </p:nvSpPr>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85E34DD7-CCD0-5E01-1031-966C0D51413B}"/>
              </a:ext>
            </a:extLst>
          </p:cNvPr>
          <p:cNvSpPr>
            <a:spLocks noGrp="1"/>
          </p:cNvSpPr>
          <p:nvPr>
            <p:ph type="sldNum" sz="quarter" idx="12"/>
          </p:nvPr>
        </p:nvSpPr>
        <p:spPr/>
        <p:txBody>
          <a:bodyPr/>
          <a:lstStyle/>
          <a:p>
            <a:fld id="{AE208ADF-3ADD-483D-A721-14E3EEE2C135}" type="slidenum">
              <a:rPr lang="en-US" smtClean="0"/>
              <a:pPr/>
              <a:t>3</a:t>
            </a:fld>
            <a:endParaRPr lang="en-US" dirty="0"/>
          </a:p>
        </p:txBody>
      </p:sp>
      <p:sp>
        <p:nvSpPr>
          <p:cNvPr id="13" name="Content Placeholder 12">
            <a:extLst>
              <a:ext uri="{FF2B5EF4-FFF2-40B4-BE49-F238E27FC236}">
                <a16:creationId xmlns:a16="http://schemas.microsoft.com/office/drawing/2014/main" id="{FABA9766-0FA6-9B7E-AF5D-0A063DDD280B}"/>
              </a:ext>
            </a:extLst>
          </p:cNvPr>
          <p:cNvSpPr>
            <a:spLocks noGrp="1"/>
          </p:cNvSpPr>
          <p:nvPr>
            <p:ph sz="quarter" idx="4"/>
          </p:nvPr>
        </p:nvSpPr>
        <p:spPr/>
        <p:txBody>
          <a:bodyPr>
            <a:normAutofit lnSpcReduction="10000"/>
          </a:bodyPr>
          <a:lstStyle/>
          <a:p>
            <a:r>
              <a:rPr lang="en-US" dirty="0"/>
              <a:t>LACK OF COMMUNITY OF SUPPORT </a:t>
            </a:r>
          </a:p>
          <a:p>
            <a:r>
              <a:rPr lang="en-US" dirty="0"/>
              <a:t>SCARCITY MINDSET</a:t>
            </a:r>
          </a:p>
          <a:p>
            <a:r>
              <a:rPr lang="en-US" dirty="0"/>
              <a:t>OVEREXPOSURE TO STRESS</a:t>
            </a:r>
          </a:p>
          <a:p>
            <a:r>
              <a:rPr lang="en-US" dirty="0"/>
              <a:t>LOSS OF UNITY IN PURPOSE</a:t>
            </a:r>
          </a:p>
          <a:p>
            <a:endParaRPr lang="en-US" dirty="0"/>
          </a:p>
          <a:p>
            <a:r>
              <a:rPr lang="en-US" b="1" i="1" dirty="0">
                <a:solidFill>
                  <a:srgbClr val="FF8553">
                    <a:alpha val="85000"/>
                  </a:srgbClr>
                </a:solidFill>
              </a:rPr>
              <a:t>REBUILD WHAT WE HAVE LOST</a:t>
            </a:r>
          </a:p>
        </p:txBody>
      </p:sp>
      <p:sp>
        <p:nvSpPr>
          <p:cNvPr id="16" name="TextBox 15">
            <a:extLst>
              <a:ext uri="{FF2B5EF4-FFF2-40B4-BE49-F238E27FC236}">
                <a16:creationId xmlns:a16="http://schemas.microsoft.com/office/drawing/2014/main" id="{4A84D86A-A923-BD8E-DE99-9DFB02C39D1E}"/>
              </a:ext>
            </a:extLst>
          </p:cNvPr>
          <p:cNvSpPr txBox="1"/>
          <p:nvPr/>
        </p:nvSpPr>
        <p:spPr>
          <a:xfrm>
            <a:off x="12370766" y="859067"/>
            <a:ext cx="2554688" cy="2862322"/>
          </a:xfrm>
          <a:prstGeom prst="rect">
            <a:avLst/>
          </a:prstGeom>
          <a:noFill/>
        </p:spPr>
        <p:txBody>
          <a:bodyPr wrap="square" rtlCol="0">
            <a:spAutoFit/>
          </a:bodyPr>
          <a:lstStyle/>
          <a:p>
            <a:r>
              <a:rPr lang="en-US" dirty="0">
                <a:solidFill>
                  <a:schemeClr val="bg1"/>
                </a:solidFill>
              </a:rPr>
              <a:t>LOOKING FOR A COMMON THREAD…</a:t>
            </a:r>
          </a:p>
          <a:p>
            <a:endParaRPr lang="en-US" dirty="0">
              <a:solidFill>
                <a:schemeClr val="bg1"/>
              </a:solidFill>
            </a:endParaRPr>
          </a:p>
          <a:p>
            <a:r>
              <a:rPr lang="en-US" dirty="0">
                <a:solidFill>
                  <a:schemeClr val="bg1"/>
                </a:solidFill>
              </a:rPr>
              <a:t>GO FORWARD BY GOING BACK…</a:t>
            </a:r>
          </a:p>
          <a:p>
            <a:endParaRPr lang="en-US" dirty="0">
              <a:solidFill>
                <a:schemeClr val="bg1"/>
              </a:solidFill>
            </a:endParaRPr>
          </a:p>
          <a:p>
            <a:r>
              <a:rPr lang="en-US" dirty="0">
                <a:solidFill>
                  <a:schemeClr val="bg1"/>
                </a:solidFill>
              </a:rPr>
              <a:t>DON’T SAY EVERYTHING</a:t>
            </a:r>
          </a:p>
          <a:p>
            <a:r>
              <a:rPr lang="en-US" b="1" dirty="0">
                <a:solidFill>
                  <a:schemeClr val="bg1"/>
                </a:solidFill>
              </a:rPr>
              <a:t>SEAR EVERYTHING IN…</a:t>
            </a:r>
          </a:p>
        </p:txBody>
      </p:sp>
    </p:spTree>
    <p:extLst>
      <p:ext uri="{BB962C8B-B14F-4D97-AF65-F5344CB8AC3E}">
        <p14:creationId xmlns:p14="http://schemas.microsoft.com/office/powerpoint/2010/main" val="1564359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F823B1-2F5A-BD41-5A67-DE8E54D1A474}"/>
              </a:ext>
            </a:extLst>
          </p:cNvPr>
          <p:cNvGrpSpPr/>
          <p:nvPr/>
        </p:nvGrpSpPr>
        <p:grpSpPr>
          <a:xfrm>
            <a:off x="2488580" y="360727"/>
            <a:ext cx="7214839" cy="4449337"/>
            <a:chOff x="2488580" y="360727"/>
            <a:chExt cx="7214839" cy="4449337"/>
          </a:xfrm>
        </p:grpSpPr>
        <p:sp>
          <p:nvSpPr>
            <p:cNvPr id="2" name="Rectangle: Rounded Corners 1">
              <a:extLst>
                <a:ext uri="{FF2B5EF4-FFF2-40B4-BE49-F238E27FC236}">
                  <a16:creationId xmlns:a16="http://schemas.microsoft.com/office/drawing/2014/main" id="{207066E9-00DD-62BB-C250-8CF4A7678EFD}"/>
                </a:ext>
              </a:extLst>
            </p:cNvPr>
            <p:cNvSpPr/>
            <p:nvPr/>
          </p:nvSpPr>
          <p:spPr>
            <a:xfrm>
              <a:off x="2488580" y="360727"/>
              <a:ext cx="7214839" cy="4449337"/>
            </a:xfrm>
            <a:prstGeom prst="roundRect">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3" name="Rectangle 2">
              <a:extLst>
                <a:ext uri="{FF2B5EF4-FFF2-40B4-BE49-F238E27FC236}">
                  <a16:creationId xmlns:a16="http://schemas.microsoft.com/office/drawing/2014/main" id="{23991DD0-627A-C661-1C24-EE599E596FD8}"/>
                </a:ext>
              </a:extLst>
            </p:cNvPr>
            <p:cNvSpPr/>
            <p:nvPr/>
          </p:nvSpPr>
          <p:spPr>
            <a:xfrm>
              <a:off x="3753851" y="3349275"/>
              <a:ext cx="468429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Copperplate Gothic Bold" panose="020E0705020206020404" pitchFamily="34" charset="0"/>
                </a:rPr>
                <a:t>M u s t a n g</a:t>
              </a:r>
              <a:endParaRPr lang="en-US" sz="5400" b="0" cap="none" spc="0" dirty="0">
                <a:ln w="0"/>
                <a:solidFill>
                  <a:schemeClr val="tx1"/>
                </a:solidFill>
                <a:effectLst>
                  <a:outerShdw blurRad="38100" dist="19050" dir="2700000" algn="tl" rotWithShape="0">
                    <a:schemeClr val="dk1">
                      <a:alpha val="40000"/>
                    </a:schemeClr>
                  </a:outerShdw>
                </a:effectLst>
                <a:latin typeface="Copperplate Gothic Bold" panose="020E0705020206020404" pitchFamily="34" charset="0"/>
              </a:endParaRPr>
            </a:p>
          </p:txBody>
        </p:sp>
        <p:pic>
          <p:nvPicPr>
            <p:cNvPr id="6" name="Picture 5">
              <a:extLst>
                <a:ext uri="{FF2B5EF4-FFF2-40B4-BE49-F238E27FC236}">
                  <a16:creationId xmlns:a16="http://schemas.microsoft.com/office/drawing/2014/main" id="{0129074F-9EE1-5127-FEA3-7BC72F593317}"/>
                </a:ext>
              </a:extLst>
            </p:cNvPr>
            <p:cNvPicPr>
              <a:picLocks noChangeAspect="1"/>
            </p:cNvPicPr>
            <p:nvPr/>
          </p:nvPicPr>
          <p:blipFill>
            <a:blip r:embed="rId3"/>
            <a:stretch>
              <a:fillRect/>
            </a:stretch>
          </p:blipFill>
          <p:spPr>
            <a:xfrm>
              <a:off x="4662541" y="360727"/>
              <a:ext cx="2580704" cy="1553495"/>
            </a:xfrm>
            <a:prstGeom prst="rect">
              <a:avLst/>
            </a:prstGeom>
          </p:spPr>
        </p:pic>
      </p:grpSp>
    </p:spTree>
    <p:extLst>
      <p:ext uri="{BB962C8B-B14F-4D97-AF65-F5344CB8AC3E}">
        <p14:creationId xmlns:p14="http://schemas.microsoft.com/office/powerpoint/2010/main" val="2942650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6AA9894-2674-B714-2A7D-2E0ABA40323E}"/>
              </a:ext>
            </a:extLst>
          </p:cNvPr>
          <p:cNvGrpSpPr/>
          <p:nvPr/>
        </p:nvGrpSpPr>
        <p:grpSpPr>
          <a:xfrm>
            <a:off x="2642399" y="1132277"/>
            <a:ext cx="6907202" cy="3720415"/>
            <a:chOff x="3381550" y="1712141"/>
            <a:chExt cx="6907202" cy="3720415"/>
          </a:xfrm>
        </p:grpSpPr>
        <p:sp>
          <p:nvSpPr>
            <p:cNvPr id="9" name="Rectangle: Rounded Corners 8">
              <a:extLst>
                <a:ext uri="{FF2B5EF4-FFF2-40B4-BE49-F238E27FC236}">
                  <a16:creationId xmlns:a16="http://schemas.microsoft.com/office/drawing/2014/main" id="{1F911B8D-1BF8-6ACB-A4CF-7136F48EED2C}"/>
                </a:ext>
              </a:extLst>
            </p:cNvPr>
            <p:cNvSpPr/>
            <p:nvPr/>
          </p:nvSpPr>
          <p:spPr>
            <a:xfrm>
              <a:off x="3381550" y="2073455"/>
              <a:ext cx="6907202" cy="3334214"/>
            </a:xfrm>
            <a:prstGeom prst="roundRect">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3D5BE56A-601B-6C8E-31E0-152E851EE46C}"/>
                </a:ext>
              </a:extLst>
            </p:cNvPr>
            <p:cNvSpPr/>
            <p:nvPr/>
          </p:nvSpPr>
          <p:spPr>
            <a:xfrm>
              <a:off x="4009053" y="4724670"/>
              <a:ext cx="5804022" cy="707886"/>
            </a:xfrm>
            <a:prstGeom prst="rect">
              <a:avLst/>
            </a:prstGeom>
            <a:noFill/>
          </p:spPr>
          <p:txBody>
            <a:bodyPr wrap="square" lIns="91440" tIns="45720" rIns="91440" bIns="45720">
              <a:spAutoFit/>
            </a:bodyPr>
            <a:lstStyle/>
            <a:p>
              <a:pPr algn="ctr"/>
              <a:r>
                <a:rPr lang="en-US" sz="4000" b="1" dirty="0">
                  <a:ln w="0"/>
                  <a:effectLst>
                    <a:outerShdw blurRad="38100" dist="19050" dir="2700000" algn="tl" rotWithShape="0">
                      <a:schemeClr val="dk1">
                        <a:alpha val="40000"/>
                      </a:schemeClr>
                    </a:outerShdw>
                  </a:effectLst>
                  <a:latin typeface="Copperplate Gothic Bold" panose="020E0705020206020404" pitchFamily="34" charset="0"/>
                </a:rPr>
                <a:t>W R A N G L E R</a:t>
              </a:r>
              <a:endParaRPr lang="en-US" sz="4000" b="1" cap="none" spc="0" dirty="0">
                <a:ln w="0"/>
                <a:solidFill>
                  <a:schemeClr val="tx1"/>
                </a:solidFill>
                <a:effectLst>
                  <a:outerShdw blurRad="38100" dist="19050" dir="2700000" algn="tl" rotWithShape="0">
                    <a:schemeClr val="dk1">
                      <a:alpha val="40000"/>
                    </a:schemeClr>
                  </a:outerShdw>
                </a:effectLst>
                <a:latin typeface="Copperplate Gothic Bold" panose="020E0705020206020404" pitchFamily="34" charset="0"/>
              </a:endParaRPr>
            </a:p>
          </p:txBody>
        </p:sp>
        <p:pic>
          <p:nvPicPr>
            <p:cNvPr id="11" name="Picture 10">
              <a:extLst>
                <a:ext uri="{FF2B5EF4-FFF2-40B4-BE49-F238E27FC236}">
                  <a16:creationId xmlns:a16="http://schemas.microsoft.com/office/drawing/2014/main" id="{01CB1D5E-A0D8-3058-14E7-0A03AD03A0F3}"/>
                </a:ext>
              </a:extLst>
            </p:cNvPr>
            <p:cNvPicPr>
              <a:picLocks noChangeAspect="1"/>
            </p:cNvPicPr>
            <p:nvPr/>
          </p:nvPicPr>
          <p:blipFill>
            <a:blip r:embed="rId3"/>
            <a:stretch>
              <a:fillRect/>
            </a:stretch>
          </p:blipFill>
          <p:spPr>
            <a:xfrm>
              <a:off x="5571291" y="1712141"/>
              <a:ext cx="2510228" cy="1727063"/>
            </a:xfrm>
            <a:prstGeom prst="rect">
              <a:avLst/>
            </a:prstGeom>
          </p:spPr>
        </p:pic>
      </p:grpSp>
    </p:spTree>
    <p:extLst>
      <p:ext uri="{BB962C8B-B14F-4D97-AF65-F5344CB8AC3E}">
        <p14:creationId xmlns:p14="http://schemas.microsoft.com/office/powerpoint/2010/main" val="1404418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B334D-6DC4-7867-8125-A971EC442CBD}"/>
              </a:ext>
            </a:extLst>
          </p:cNvPr>
          <p:cNvPicPr>
            <a:picLocks noChangeAspect="1"/>
          </p:cNvPicPr>
          <p:nvPr/>
        </p:nvPicPr>
        <p:blipFill>
          <a:blip r:embed="rId2"/>
          <a:stretch>
            <a:fillRect/>
          </a:stretch>
        </p:blipFill>
        <p:spPr>
          <a:xfrm>
            <a:off x="2106584" y="350253"/>
            <a:ext cx="7978831" cy="6157494"/>
          </a:xfrm>
          <a:prstGeom prst="rect">
            <a:avLst/>
          </a:prstGeom>
        </p:spPr>
      </p:pic>
      <p:pic>
        <p:nvPicPr>
          <p:cNvPr id="4" name="Picture 3">
            <a:extLst>
              <a:ext uri="{FF2B5EF4-FFF2-40B4-BE49-F238E27FC236}">
                <a16:creationId xmlns:a16="http://schemas.microsoft.com/office/drawing/2014/main" id="{1C3E6EE2-620A-B376-7744-6755F1FE0D68}"/>
              </a:ext>
            </a:extLst>
          </p:cNvPr>
          <p:cNvPicPr>
            <a:picLocks noChangeAspect="1"/>
          </p:cNvPicPr>
          <p:nvPr/>
        </p:nvPicPr>
        <p:blipFill>
          <a:blip r:embed="rId3"/>
          <a:stretch>
            <a:fillRect/>
          </a:stretch>
        </p:blipFill>
        <p:spPr>
          <a:xfrm>
            <a:off x="2442873" y="4096768"/>
            <a:ext cx="2551644" cy="1465560"/>
          </a:xfrm>
          <a:prstGeom prst="rect">
            <a:avLst/>
          </a:prstGeom>
        </p:spPr>
      </p:pic>
      <p:pic>
        <p:nvPicPr>
          <p:cNvPr id="6" name="Picture 5">
            <a:extLst>
              <a:ext uri="{FF2B5EF4-FFF2-40B4-BE49-F238E27FC236}">
                <a16:creationId xmlns:a16="http://schemas.microsoft.com/office/drawing/2014/main" id="{08D6D909-C1BE-79D2-AC5A-56F9824114FD}"/>
              </a:ext>
            </a:extLst>
          </p:cNvPr>
          <p:cNvPicPr>
            <a:picLocks noChangeAspect="1"/>
          </p:cNvPicPr>
          <p:nvPr/>
        </p:nvPicPr>
        <p:blipFill>
          <a:blip r:embed="rId4"/>
          <a:stretch>
            <a:fillRect/>
          </a:stretch>
        </p:blipFill>
        <p:spPr>
          <a:xfrm>
            <a:off x="2559204" y="1295672"/>
            <a:ext cx="4093846" cy="2361928"/>
          </a:xfrm>
          <a:prstGeom prst="rect">
            <a:avLst/>
          </a:prstGeom>
        </p:spPr>
      </p:pic>
    </p:spTree>
    <p:extLst>
      <p:ext uri="{BB962C8B-B14F-4D97-AF65-F5344CB8AC3E}">
        <p14:creationId xmlns:p14="http://schemas.microsoft.com/office/powerpoint/2010/main" val="3968158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08AF7E2B-9EAC-D834-2DD8-43A1E7F7E37A}"/>
              </a:ext>
            </a:extLst>
          </p:cNvPr>
          <p:cNvSpPr>
            <a:spLocks noGrp="1"/>
          </p:cNvSpPr>
          <p:nvPr>
            <p:ph type="ftr" sz="quarter" idx="4294967295"/>
          </p:nvPr>
        </p:nvSpPr>
        <p:spPr>
          <a:xfrm>
            <a:off x="250371" y="6356350"/>
            <a:ext cx="5029200" cy="365125"/>
          </a:xfrm>
        </p:spPr>
        <p:txBody>
          <a:bodyPr/>
          <a:lstStyle/>
          <a:p>
            <a:r>
              <a:rPr lang="en-US" dirty="0"/>
              <a:t>Broken arrow wranglers</a:t>
            </a:r>
          </a:p>
        </p:txBody>
      </p:sp>
      <p:sp>
        <p:nvSpPr>
          <p:cNvPr id="11" name="Slide Number Placeholder 10">
            <a:extLst>
              <a:ext uri="{FF2B5EF4-FFF2-40B4-BE49-F238E27FC236}">
                <a16:creationId xmlns:a16="http://schemas.microsoft.com/office/drawing/2014/main" id="{3CA5DD3C-55BC-E461-AF77-6AE2D11FC1D9}"/>
              </a:ext>
            </a:extLst>
          </p:cNvPr>
          <p:cNvSpPr>
            <a:spLocks noGrp="1"/>
          </p:cNvSpPr>
          <p:nvPr>
            <p:ph type="sldNum" sz="quarter" idx="4294967295"/>
          </p:nvPr>
        </p:nvSpPr>
        <p:spPr>
          <a:xfrm>
            <a:off x="10777538" y="6356350"/>
            <a:ext cx="1414462" cy="365125"/>
          </a:xfrm>
        </p:spPr>
        <p:txBody>
          <a:bodyPr/>
          <a:lstStyle/>
          <a:p>
            <a:fld id="{AE208ADF-3ADD-483D-A721-14E3EEE2C135}" type="slidenum">
              <a:rPr lang="en-US" smtClean="0"/>
              <a:pPr/>
              <a:t>4</a:t>
            </a:fld>
            <a:endParaRPr lang="en-US" dirty="0"/>
          </a:p>
        </p:txBody>
      </p:sp>
      <p:pic>
        <p:nvPicPr>
          <p:cNvPr id="13" name="Picture 12" descr="A close up of a horse's face&#10;&#10;Description automatically generated">
            <a:extLst>
              <a:ext uri="{FF2B5EF4-FFF2-40B4-BE49-F238E27FC236}">
                <a16:creationId xmlns:a16="http://schemas.microsoft.com/office/drawing/2014/main" id="{6EB69A93-DF85-79B4-B0FC-EBBCD1FA1C0B}"/>
              </a:ext>
            </a:extLst>
          </p:cNvPr>
          <p:cNvPicPr>
            <a:picLocks noChangeAspect="1"/>
          </p:cNvPicPr>
          <p:nvPr/>
        </p:nvPicPr>
        <p:blipFill>
          <a:blip r:embed="rId3"/>
          <a:stretch>
            <a:fillRect/>
          </a:stretch>
        </p:blipFill>
        <p:spPr>
          <a:xfrm>
            <a:off x="13476647" y="5669723"/>
            <a:ext cx="1610494" cy="2420141"/>
          </a:xfrm>
          <a:prstGeom prst="rect">
            <a:avLst/>
          </a:prstGeom>
          <a:effectLst>
            <a:softEdge rad="546100"/>
          </a:effectLst>
        </p:spPr>
      </p:pic>
      <p:pic>
        <p:nvPicPr>
          <p:cNvPr id="17" name="Picture 16" descr="A group of horses running through water&#10;&#10;Description automatically generated with medium confidence">
            <a:extLst>
              <a:ext uri="{FF2B5EF4-FFF2-40B4-BE49-F238E27FC236}">
                <a16:creationId xmlns:a16="http://schemas.microsoft.com/office/drawing/2014/main" id="{E8FD6B63-2AAF-3E87-62E0-3610E531C9C4}"/>
              </a:ext>
            </a:extLst>
          </p:cNvPr>
          <p:cNvPicPr>
            <a:picLocks noChangeAspect="1"/>
          </p:cNvPicPr>
          <p:nvPr/>
        </p:nvPicPr>
        <p:blipFill>
          <a:blip r:embed="rId4"/>
          <a:stretch>
            <a:fillRect/>
          </a:stretch>
        </p:blipFill>
        <p:spPr>
          <a:xfrm>
            <a:off x="12420147" y="5231270"/>
            <a:ext cx="959569" cy="638550"/>
          </a:xfrm>
          <a:prstGeom prst="rect">
            <a:avLst/>
          </a:prstGeom>
        </p:spPr>
      </p:pic>
      <p:pic>
        <p:nvPicPr>
          <p:cNvPr id="21" name="Picture 20" descr="Close up of a horse's eye&#10;&#10;Description automatically generated">
            <a:extLst>
              <a:ext uri="{FF2B5EF4-FFF2-40B4-BE49-F238E27FC236}">
                <a16:creationId xmlns:a16="http://schemas.microsoft.com/office/drawing/2014/main" id="{AEA553FE-1BCC-A923-E452-C46F83997FE9}"/>
              </a:ext>
            </a:extLst>
          </p:cNvPr>
          <p:cNvPicPr>
            <a:picLocks noChangeAspect="1"/>
          </p:cNvPicPr>
          <p:nvPr/>
        </p:nvPicPr>
        <p:blipFill>
          <a:blip r:embed="rId5"/>
          <a:stretch>
            <a:fillRect/>
          </a:stretch>
        </p:blipFill>
        <p:spPr>
          <a:xfrm>
            <a:off x="12449485" y="5979635"/>
            <a:ext cx="938124" cy="799143"/>
          </a:xfrm>
          <a:prstGeom prst="rect">
            <a:avLst/>
          </a:prstGeom>
        </p:spPr>
      </p:pic>
      <p:pic>
        <p:nvPicPr>
          <p:cNvPr id="22" name="Picture 21">
            <a:extLst>
              <a:ext uri="{FF2B5EF4-FFF2-40B4-BE49-F238E27FC236}">
                <a16:creationId xmlns:a16="http://schemas.microsoft.com/office/drawing/2014/main" id="{6D258A2A-C149-6684-04B5-93A12B413716}"/>
              </a:ext>
            </a:extLst>
          </p:cNvPr>
          <p:cNvPicPr>
            <a:picLocks noChangeAspect="1"/>
          </p:cNvPicPr>
          <p:nvPr/>
        </p:nvPicPr>
        <p:blipFill>
          <a:blip r:embed="rId6"/>
          <a:stretch>
            <a:fillRect/>
          </a:stretch>
        </p:blipFill>
        <p:spPr>
          <a:xfrm>
            <a:off x="12420147" y="3464846"/>
            <a:ext cx="685247" cy="685247"/>
          </a:xfrm>
          <a:prstGeom prst="rect">
            <a:avLst/>
          </a:prstGeom>
        </p:spPr>
      </p:pic>
      <p:pic>
        <p:nvPicPr>
          <p:cNvPr id="23" name="Picture 22">
            <a:extLst>
              <a:ext uri="{FF2B5EF4-FFF2-40B4-BE49-F238E27FC236}">
                <a16:creationId xmlns:a16="http://schemas.microsoft.com/office/drawing/2014/main" id="{E887EA8D-4FB4-C56F-100E-5E46D2ED206B}"/>
              </a:ext>
            </a:extLst>
          </p:cNvPr>
          <p:cNvPicPr>
            <a:picLocks noChangeAspect="1"/>
          </p:cNvPicPr>
          <p:nvPr/>
        </p:nvPicPr>
        <p:blipFill>
          <a:blip r:embed="rId7"/>
          <a:stretch>
            <a:fillRect/>
          </a:stretch>
        </p:blipFill>
        <p:spPr>
          <a:xfrm>
            <a:off x="12449485" y="4252412"/>
            <a:ext cx="799143" cy="799143"/>
          </a:xfrm>
          <a:prstGeom prst="rect">
            <a:avLst/>
          </a:prstGeom>
        </p:spPr>
      </p:pic>
      <p:pic>
        <p:nvPicPr>
          <p:cNvPr id="24" name="Picture 23">
            <a:extLst>
              <a:ext uri="{FF2B5EF4-FFF2-40B4-BE49-F238E27FC236}">
                <a16:creationId xmlns:a16="http://schemas.microsoft.com/office/drawing/2014/main" id="{8A96414D-E533-3882-A16F-0D44FF44388B}"/>
              </a:ext>
            </a:extLst>
          </p:cNvPr>
          <p:cNvPicPr>
            <a:picLocks noChangeAspect="1"/>
          </p:cNvPicPr>
          <p:nvPr/>
        </p:nvPicPr>
        <p:blipFill>
          <a:blip r:embed="rId8"/>
          <a:stretch>
            <a:fillRect/>
          </a:stretch>
        </p:blipFill>
        <p:spPr>
          <a:xfrm>
            <a:off x="12420147" y="2467110"/>
            <a:ext cx="1282878" cy="850604"/>
          </a:xfrm>
          <a:prstGeom prst="rect">
            <a:avLst/>
          </a:prstGeom>
        </p:spPr>
      </p:pic>
      <p:pic>
        <p:nvPicPr>
          <p:cNvPr id="26" name="Picture 25" descr="A horse in a field&#10;&#10;Description automatically generated with low confidence">
            <a:extLst>
              <a:ext uri="{FF2B5EF4-FFF2-40B4-BE49-F238E27FC236}">
                <a16:creationId xmlns:a16="http://schemas.microsoft.com/office/drawing/2014/main" id="{857DA892-2187-723E-5BFC-D1C943FF3039}"/>
              </a:ext>
            </a:extLst>
          </p:cNvPr>
          <p:cNvPicPr>
            <a:picLocks noChangeAspect="1"/>
          </p:cNvPicPr>
          <p:nvPr/>
        </p:nvPicPr>
        <p:blipFill>
          <a:blip r:embed="rId9"/>
          <a:stretch>
            <a:fillRect/>
          </a:stretch>
        </p:blipFill>
        <p:spPr>
          <a:xfrm>
            <a:off x="12235143" y="356389"/>
            <a:ext cx="1696511" cy="1128951"/>
          </a:xfrm>
          <a:prstGeom prst="rect">
            <a:avLst/>
          </a:prstGeom>
        </p:spPr>
      </p:pic>
      <p:pic>
        <p:nvPicPr>
          <p:cNvPr id="27" name="Picture 26">
            <a:extLst>
              <a:ext uri="{FF2B5EF4-FFF2-40B4-BE49-F238E27FC236}">
                <a16:creationId xmlns:a16="http://schemas.microsoft.com/office/drawing/2014/main" id="{D8E19DCE-3A4E-2230-EF58-D9E8B268CD6F}"/>
              </a:ext>
            </a:extLst>
          </p:cNvPr>
          <p:cNvPicPr>
            <a:picLocks noChangeAspect="1"/>
          </p:cNvPicPr>
          <p:nvPr/>
        </p:nvPicPr>
        <p:blipFill>
          <a:blip r:embed="rId10"/>
          <a:stretch>
            <a:fillRect/>
          </a:stretch>
        </p:blipFill>
        <p:spPr>
          <a:xfrm>
            <a:off x="12700780" y="1211645"/>
            <a:ext cx="721612" cy="1108333"/>
          </a:xfrm>
          <a:prstGeom prst="rect">
            <a:avLst/>
          </a:prstGeom>
        </p:spPr>
      </p:pic>
      <p:pic>
        <p:nvPicPr>
          <p:cNvPr id="28" name="Picture 27">
            <a:extLst>
              <a:ext uri="{FF2B5EF4-FFF2-40B4-BE49-F238E27FC236}">
                <a16:creationId xmlns:a16="http://schemas.microsoft.com/office/drawing/2014/main" id="{7283687C-44FA-F799-B3DF-FBDB6F64A5FA}"/>
              </a:ext>
            </a:extLst>
          </p:cNvPr>
          <p:cNvPicPr>
            <a:picLocks noChangeAspect="1"/>
          </p:cNvPicPr>
          <p:nvPr/>
        </p:nvPicPr>
        <p:blipFill rotWithShape="1">
          <a:blip r:embed="rId11"/>
          <a:srcRect r="1332" b="7541"/>
          <a:stretch/>
        </p:blipFill>
        <p:spPr>
          <a:xfrm>
            <a:off x="13609269" y="3410002"/>
            <a:ext cx="2859055" cy="2483962"/>
          </a:xfrm>
          <a:prstGeom prst="rect">
            <a:avLst/>
          </a:prstGeom>
        </p:spPr>
      </p:pic>
      <p:pic>
        <p:nvPicPr>
          <p:cNvPr id="29" name="Picture 28">
            <a:extLst>
              <a:ext uri="{FF2B5EF4-FFF2-40B4-BE49-F238E27FC236}">
                <a16:creationId xmlns:a16="http://schemas.microsoft.com/office/drawing/2014/main" id="{97F0FDDD-7B6E-7F79-E002-1BB2CF8DE7F8}"/>
              </a:ext>
            </a:extLst>
          </p:cNvPr>
          <p:cNvPicPr>
            <a:picLocks noChangeAspect="1"/>
          </p:cNvPicPr>
          <p:nvPr/>
        </p:nvPicPr>
        <p:blipFill>
          <a:blip r:embed="rId12">
            <a:alphaModFix/>
          </a:blip>
          <a:stretch>
            <a:fillRect/>
          </a:stretch>
        </p:blipFill>
        <p:spPr>
          <a:xfrm>
            <a:off x="11922426" y="6950997"/>
            <a:ext cx="703783" cy="1527951"/>
          </a:xfrm>
          <a:prstGeom prst="rect">
            <a:avLst/>
          </a:prstGeom>
          <a:effectLst>
            <a:softEdge rad="63500"/>
          </a:effectLst>
        </p:spPr>
      </p:pic>
      <p:pic>
        <p:nvPicPr>
          <p:cNvPr id="30" name="Picture 29">
            <a:extLst>
              <a:ext uri="{FF2B5EF4-FFF2-40B4-BE49-F238E27FC236}">
                <a16:creationId xmlns:a16="http://schemas.microsoft.com/office/drawing/2014/main" id="{80DBDEE5-7FE5-49BA-C8E3-83DCB2EF8A84}"/>
              </a:ext>
            </a:extLst>
          </p:cNvPr>
          <p:cNvPicPr>
            <a:picLocks noChangeAspect="1"/>
          </p:cNvPicPr>
          <p:nvPr/>
        </p:nvPicPr>
        <p:blipFill>
          <a:blip r:embed="rId13"/>
          <a:stretch>
            <a:fillRect/>
          </a:stretch>
        </p:blipFill>
        <p:spPr>
          <a:xfrm>
            <a:off x="13703025" y="0"/>
            <a:ext cx="1540950" cy="1233988"/>
          </a:xfrm>
          <a:prstGeom prst="rect">
            <a:avLst/>
          </a:prstGeom>
        </p:spPr>
      </p:pic>
      <p:pic>
        <p:nvPicPr>
          <p:cNvPr id="32" name="Picture 31">
            <a:extLst>
              <a:ext uri="{FF2B5EF4-FFF2-40B4-BE49-F238E27FC236}">
                <a16:creationId xmlns:a16="http://schemas.microsoft.com/office/drawing/2014/main" id="{0431FA24-1500-9A54-AFB0-E229EE8B7B48}"/>
              </a:ext>
            </a:extLst>
          </p:cNvPr>
          <p:cNvPicPr>
            <a:picLocks noChangeAspect="1"/>
          </p:cNvPicPr>
          <p:nvPr/>
        </p:nvPicPr>
        <p:blipFill>
          <a:blip r:embed="rId14"/>
          <a:stretch>
            <a:fillRect/>
          </a:stretch>
        </p:blipFill>
        <p:spPr>
          <a:xfrm>
            <a:off x="8708695" y="1057196"/>
            <a:ext cx="2782715" cy="4174074"/>
          </a:xfrm>
          <a:prstGeom prst="rect">
            <a:avLst/>
          </a:prstGeom>
          <a:effectLst>
            <a:softEdge rad="127000"/>
          </a:effectLst>
        </p:spPr>
      </p:pic>
      <p:sp>
        <p:nvSpPr>
          <p:cNvPr id="39" name="TextBox 38">
            <a:extLst>
              <a:ext uri="{FF2B5EF4-FFF2-40B4-BE49-F238E27FC236}">
                <a16:creationId xmlns:a16="http://schemas.microsoft.com/office/drawing/2014/main" id="{647C6729-4151-E80C-2631-CB13519D6867}"/>
              </a:ext>
            </a:extLst>
          </p:cNvPr>
          <p:cNvSpPr txBox="1"/>
          <p:nvPr/>
        </p:nvSpPr>
        <p:spPr>
          <a:xfrm>
            <a:off x="1044781" y="2948382"/>
            <a:ext cx="8235616" cy="369332"/>
          </a:xfrm>
          <a:prstGeom prst="rect">
            <a:avLst/>
          </a:prstGeom>
          <a:noFill/>
        </p:spPr>
        <p:txBody>
          <a:bodyPr wrap="square">
            <a:spAutoFit/>
          </a:bodyPr>
          <a:lstStyle/>
          <a:p>
            <a:r>
              <a:rPr lang="en-US" dirty="0"/>
              <a:t>Behold, he is coming with the clouds, and every eye will see him…</a:t>
            </a:r>
          </a:p>
        </p:txBody>
      </p:sp>
    </p:spTree>
    <p:extLst>
      <p:ext uri="{BB962C8B-B14F-4D97-AF65-F5344CB8AC3E}">
        <p14:creationId xmlns:p14="http://schemas.microsoft.com/office/powerpoint/2010/main" val="3294808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ouching a horse&#10;&#10;Description automatically generated">
            <a:extLst>
              <a:ext uri="{FF2B5EF4-FFF2-40B4-BE49-F238E27FC236}">
                <a16:creationId xmlns:a16="http://schemas.microsoft.com/office/drawing/2014/main" id="{CF032B39-77C9-CA25-3030-17DA957D8DDC}"/>
              </a:ext>
            </a:extLst>
          </p:cNvPr>
          <p:cNvPicPr>
            <a:picLocks noChangeAspect="1"/>
          </p:cNvPicPr>
          <p:nvPr/>
        </p:nvPicPr>
        <p:blipFill>
          <a:blip r:embed="rId3"/>
          <a:stretch>
            <a:fillRect/>
          </a:stretch>
        </p:blipFill>
        <p:spPr>
          <a:xfrm>
            <a:off x="6711109" y="789865"/>
            <a:ext cx="5296408" cy="3236495"/>
          </a:xfrm>
          <a:prstGeom prst="rect">
            <a:avLst/>
          </a:prstGeom>
        </p:spPr>
      </p:pic>
      <p:pic>
        <p:nvPicPr>
          <p:cNvPr id="5" name="Picture 4" descr="A horse looking over a fence&#10;&#10;Description automatically generated with low confidence">
            <a:extLst>
              <a:ext uri="{FF2B5EF4-FFF2-40B4-BE49-F238E27FC236}">
                <a16:creationId xmlns:a16="http://schemas.microsoft.com/office/drawing/2014/main" id="{19B3413D-2A80-637B-9111-7D2848A86CDB}"/>
              </a:ext>
            </a:extLst>
          </p:cNvPr>
          <p:cNvPicPr>
            <a:picLocks noChangeAspect="1"/>
          </p:cNvPicPr>
          <p:nvPr/>
        </p:nvPicPr>
        <p:blipFill>
          <a:blip r:embed="rId4"/>
          <a:stretch>
            <a:fillRect/>
          </a:stretch>
        </p:blipFill>
        <p:spPr>
          <a:xfrm>
            <a:off x="4911175" y="4449887"/>
            <a:ext cx="3816858" cy="1763714"/>
          </a:xfrm>
          <a:prstGeom prst="rect">
            <a:avLst/>
          </a:prstGeom>
        </p:spPr>
      </p:pic>
      <p:pic>
        <p:nvPicPr>
          <p:cNvPr id="7" name="Picture 6" descr="A person and child standing in a dirt field with a horse&#10;&#10;Description automatically generated with low confidence">
            <a:extLst>
              <a:ext uri="{FF2B5EF4-FFF2-40B4-BE49-F238E27FC236}">
                <a16:creationId xmlns:a16="http://schemas.microsoft.com/office/drawing/2014/main" id="{1236D8CB-AB16-C4DA-4DAA-68E89FD63FD2}"/>
              </a:ext>
            </a:extLst>
          </p:cNvPr>
          <p:cNvPicPr>
            <a:picLocks noChangeAspect="1"/>
          </p:cNvPicPr>
          <p:nvPr/>
        </p:nvPicPr>
        <p:blipFill>
          <a:blip r:embed="rId5"/>
          <a:stretch>
            <a:fillRect/>
          </a:stretch>
        </p:blipFill>
        <p:spPr>
          <a:xfrm>
            <a:off x="4911175" y="1936523"/>
            <a:ext cx="1561321" cy="2089985"/>
          </a:xfrm>
          <a:prstGeom prst="rect">
            <a:avLst/>
          </a:prstGeom>
        </p:spPr>
      </p:pic>
      <p:pic>
        <p:nvPicPr>
          <p:cNvPr id="9" name="Picture 8" descr="A group of people sitting in chairs&#10;&#10;Description automatically generated with medium confidence">
            <a:extLst>
              <a:ext uri="{FF2B5EF4-FFF2-40B4-BE49-F238E27FC236}">
                <a16:creationId xmlns:a16="http://schemas.microsoft.com/office/drawing/2014/main" id="{26E1CBDD-FF47-AC8C-BEEF-B7FE425FCAA2}"/>
              </a:ext>
            </a:extLst>
          </p:cNvPr>
          <p:cNvPicPr>
            <a:picLocks noChangeAspect="1"/>
          </p:cNvPicPr>
          <p:nvPr/>
        </p:nvPicPr>
        <p:blipFill>
          <a:blip r:embed="rId6"/>
          <a:stretch>
            <a:fillRect/>
          </a:stretch>
        </p:blipFill>
        <p:spPr>
          <a:xfrm>
            <a:off x="8335672" y="4286752"/>
            <a:ext cx="3400256" cy="2089985"/>
          </a:xfrm>
          <a:prstGeom prst="rect">
            <a:avLst/>
          </a:prstGeom>
        </p:spPr>
      </p:pic>
      <p:sp>
        <p:nvSpPr>
          <p:cNvPr id="10" name="Rectangle 9">
            <a:extLst>
              <a:ext uri="{FF2B5EF4-FFF2-40B4-BE49-F238E27FC236}">
                <a16:creationId xmlns:a16="http://schemas.microsoft.com/office/drawing/2014/main" id="{766CAFB3-1BF3-AEA4-CD90-349E2B0CCF91}"/>
              </a:ext>
            </a:extLst>
          </p:cNvPr>
          <p:cNvSpPr/>
          <p:nvPr/>
        </p:nvSpPr>
        <p:spPr>
          <a:xfrm>
            <a:off x="583623" y="2847020"/>
            <a:ext cx="33486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THE GATE</a:t>
            </a:r>
          </a:p>
        </p:txBody>
      </p:sp>
      <p:sp>
        <p:nvSpPr>
          <p:cNvPr id="2" name="TextBox 1">
            <a:extLst>
              <a:ext uri="{FF2B5EF4-FFF2-40B4-BE49-F238E27FC236}">
                <a16:creationId xmlns:a16="http://schemas.microsoft.com/office/drawing/2014/main" id="{D91AEB07-8822-B154-FEE7-E0CFBFE65C67}"/>
              </a:ext>
            </a:extLst>
          </p:cNvPr>
          <p:cNvSpPr txBox="1"/>
          <p:nvPr/>
        </p:nvSpPr>
        <p:spPr>
          <a:xfrm>
            <a:off x="758282" y="3680672"/>
            <a:ext cx="3348609"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The horse</a:t>
            </a:r>
          </a:p>
          <a:p>
            <a:pPr marL="285750" indent="-285750">
              <a:buFont typeface="Arial" panose="020B0604020202020204" pitchFamily="34" charset="0"/>
              <a:buChar char="•"/>
            </a:pPr>
            <a:r>
              <a:rPr lang="en-US" sz="1400" dirty="0"/>
              <a:t>Honesty</a:t>
            </a:r>
          </a:p>
          <a:p>
            <a:pPr marL="285750" indent="-285750">
              <a:buFont typeface="Arial" panose="020B0604020202020204" pitchFamily="34" charset="0"/>
              <a:buChar char="•"/>
            </a:pPr>
            <a:r>
              <a:rPr lang="en-US" sz="1400" dirty="0"/>
              <a:t>Body</a:t>
            </a:r>
          </a:p>
          <a:p>
            <a:pPr marL="285750" indent="-285750">
              <a:buFont typeface="Arial" panose="020B0604020202020204" pitchFamily="34" charset="0"/>
              <a:buChar char="•"/>
            </a:pPr>
            <a:r>
              <a:rPr lang="en-US" sz="1400" dirty="0"/>
              <a:t>Spirit</a:t>
            </a:r>
          </a:p>
          <a:p>
            <a:pPr marL="285750" indent="-285750">
              <a:buFont typeface="Arial" panose="020B0604020202020204" pitchFamily="34" charset="0"/>
              <a:buChar char="•"/>
            </a:pPr>
            <a:r>
              <a:rPr lang="en-US" sz="1400" dirty="0"/>
              <a:t>Communication</a:t>
            </a:r>
          </a:p>
          <a:p>
            <a:pPr marL="285750" indent="-285750">
              <a:buFont typeface="Arial" panose="020B0604020202020204" pitchFamily="34" charset="0"/>
              <a:buChar char="•"/>
            </a:pPr>
            <a:r>
              <a:rPr lang="en-US" sz="1400" dirty="0"/>
              <a:t>Relationship</a:t>
            </a:r>
          </a:p>
          <a:p>
            <a:pPr marL="285750" indent="-285750">
              <a:buFont typeface="Arial" panose="020B0604020202020204" pitchFamily="34" charset="0"/>
              <a:buChar char="•"/>
            </a:pPr>
            <a:r>
              <a:rPr lang="en-US" sz="1400" dirty="0"/>
              <a:t>Trust</a:t>
            </a:r>
          </a:p>
          <a:p>
            <a:pPr marL="285750" indent="-285750">
              <a:buFont typeface="Arial" panose="020B0604020202020204" pitchFamily="34" charset="0"/>
              <a:buChar char="•"/>
            </a:pPr>
            <a:r>
              <a:rPr lang="en-US" sz="1400" dirty="0"/>
              <a:t>Face and walk through fear</a:t>
            </a:r>
          </a:p>
          <a:p>
            <a:pPr marL="285750" indent="-285750">
              <a:buFont typeface="Arial" panose="020B0604020202020204" pitchFamily="34" charset="0"/>
              <a:buChar char="•"/>
            </a:pPr>
            <a:r>
              <a:rPr lang="en-US" sz="1400" dirty="0"/>
              <a:t>Enter through the gate</a:t>
            </a:r>
          </a:p>
          <a:p>
            <a:pPr marL="285750" indent="-285750">
              <a:buFont typeface="Arial" panose="020B0604020202020204" pitchFamily="34" charset="0"/>
              <a:buChar char="•"/>
            </a:pPr>
            <a:r>
              <a:rPr lang="en-US" sz="1400" dirty="0"/>
              <a:t>John 10:7, Ephesians 4</a:t>
            </a:r>
          </a:p>
        </p:txBody>
      </p:sp>
    </p:spTree>
    <p:extLst>
      <p:ext uri="{BB962C8B-B14F-4D97-AF65-F5344CB8AC3E}">
        <p14:creationId xmlns:p14="http://schemas.microsoft.com/office/powerpoint/2010/main" val="2034316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D8AE591C-2BD0-AF5D-2574-74A72C24D9AE}"/>
              </a:ext>
            </a:extLst>
          </p:cNvPr>
          <p:cNvSpPr/>
          <p:nvPr/>
        </p:nvSpPr>
        <p:spPr>
          <a:xfrm>
            <a:off x="8724013" y="1674434"/>
            <a:ext cx="2466975" cy="39586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r>
              <a:rPr lang="en-US" dirty="0"/>
              <a:t>Community Co-Op</a:t>
            </a:r>
          </a:p>
          <a:p>
            <a:pPr algn="ctr"/>
            <a:r>
              <a:rPr lang="en-US" dirty="0"/>
              <a:t>(HUB)</a:t>
            </a:r>
          </a:p>
          <a:p>
            <a:pPr algn="ctr"/>
            <a:endParaRPr lang="en-US" dirty="0"/>
          </a:p>
          <a:p>
            <a:pPr marL="285750" indent="-285750" algn="ctr">
              <a:buFont typeface="Arial" panose="020B0604020202020204" pitchFamily="34" charset="0"/>
              <a:buChar char="•"/>
            </a:pPr>
            <a:r>
              <a:rPr lang="en-US" dirty="0"/>
              <a:t>Directory</a:t>
            </a:r>
          </a:p>
          <a:p>
            <a:pPr marL="285750" indent="-285750" algn="ctr">
              <a:buFont typeface="Arial" panose="020B0604020202020204" pitchFamily="34" charset="0"/>
              <a:buChar char="•"/>
            </a:pPr>
            <a:r>
              <a:rPr lang="en-US" dirty="0"/>
              <a:t>Services</a:t>
            </a:r>
          </a:p>
          <a:p>
            <a:pPr marL="285750" indent="-285750" algn="ctr">
              <a:buFont typeface="Arial" panose="020B0604020202020204" pitchFamily="34" charset="0"/>
              <a:buChar char="•"/>
            </a:pPr>
            <a:r>
              <a:rPr lang="en-US" dirty="0"/>
              <a:t>Events</a:t>
            </a:r>
          </a:p>
          <a:p>
            <a:pPr marL="285750" indent="-285750" algn="ctr">
              <a:buFont typeface="Arial" panose="020B0604020202020204" pitchFamily="34" charset="0"/>
              <a:buChar char="•"/>
            </a:pPr>
            <a:r>
              <a:rPr lang="en-US" dirty="0"/>
              <a:t>Experiences</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0" name="Title 9">
            <a:extLst>
              <a:ext uri="{FF2B5EF4-FFF2-40B4-BE49-F238E27FC236}">
                <a16:creationId xmlns:a16="http://schemas.microsoft.com/office/drawing/2014/main" id="{48BC6FE4-E20C-8407-EDAB-C8EC8A27DE16}"/>
              </a:ext>
            </a:extLst>
          </p:cNvPr>
          <p:cNvSpPr>
            <a:spLocks noGrp="1"/>
          </p:cNvSpPr>
          <p:nvPr>
            <p:ph type="title"/>
          </p:nvPr>
        </p:nvSpPr>
        <p:spPr>
          <a:xfrm>
            <a:off x="132537" y="92865"/>
            <a:ext cx="10515600" cy="945319"/>
          </a:xfrm>
        </p:spPr>
        <p:txBody>
          <a:bodyPr>
            <a:normAutofit fontScale="90000"/>
          </a:bodyPr>
          <a:lstStyle/>
          <a:p>
            <a:r>
              <a:rPr lang="en-US" sz="3100" b="1" cap="all" spc="400" dirty="0">
                <a:effectLst>
                  <a:outerShdw blurRad="38100" dist="38100" dir="2700000" algn="tl">
                    <a:srgbClr val="000000">
                      <a:alpha val="43137"/>
                    </a:srgbClr>
                  </a:outerShdw>
                </a:effectLst>
                <a:latin typeface="+mn-lt"/>
                <a:ea typeface="+mn-ea"/>
                <a:cs typeface="+mn-cs"/>
              </a:rPr>
              <a:t>Broken arrow wranglers</a:t>
            </a:r>
            <a:br>
              <a:rPr lang="en-US" sz="3100" b="1" cap="all" spc="400" dirty="0">
                <a:effectLst>
                  <a:outerShdw blurRad="38100" dist="38100" dir="2700000" algn="tl">
                    <a:srgbClr val="000000">
                      <a:alpha val="43137"/>
                    </a:srgbClr>
                  </a:outerShdw>
                </a:effectLst>
                <a:latin typeface="+mn-lt"/>
                <a:ea typeface="+mn-ea"/>
                <a:cs typeface="+mn-cs"/>
              </a:rPr>
            </a:br>
            <a:r>
              <a:rPr lang="en-US" sz="3100" b="1" i="1" cap="all" spc="400" dirty="0">
                <a:effectLst>
                  <a:outerShdw blurRad="38100" dist="38100" dir="2700000" algn="tl">
                    <a:srgbClr val="000000">
                      <a:alpha val="43137"/>
                    </a:srgbClr>
                  </a:outerShdw>
                </a:effectLst>
                <a:latin typeface="+mn-lt"/>
                <a:ea typeface="+mn-ea"/>
                <a:cs typeface="+mn-cs"/>
              </a:rPr>
              <a:t>ecosystem</a:t>
            </a:r>
            <a:br>
              <a:rPr lang="en-US" sz="2700" b="1" cap="all" spc="400" dirty="0">
                <a:latin typeface="+mn-lt"/>
                <a:ea typeface="+mn-ea"/>
                <a:cs typeface="+mn-cs"/>
              </a:rPr>
            </a:br>
            <a:r>
              <a:rPr lang="en-US" sz="2700" b="1" cap="all" spc="400" dirty="0">
                <a:latin typeface="+mn-lt"/>
                <a:ea typeface="+mn-ea"/>
                <a:cs typeface="+mn-cs"/>
              </a:rPr>
              <a:t>     </a:t>
            </a:r>
            <a:br>
              <a:rPr lang="en-US" sz="1200" b="1" cap="all" spc="400" dirty="0"/>
            </a:br>
            <a:br>
              <a:rPr lang="en-US" sz="2700" b="1" cap="all" spc="400" dirty="0">
                <a:latin typeface="+mn-lt"/>
                <a:ea typeface="+mn-ea"/>
                <a:cs typeface="+mn-cs"/>
              </a:rPr>
            </a:br>
            <a:br>
              <a:rPr lang="en-US" dirty="0"/>
            </a:br>
            <a:endParaRPr lang="en-US" dirty="0"/>
          </a:p>
        </p:txBody>
      </p:sp>
      <p:sp>
        <p:nvSpPr>
          <p:cNvPr id="9" name="Slide Number Placeholder 8">
            <a:extLst>
              <a:ext uri="{FF2B5EF4-FFF2-40B4-BE49-F238E27FC236}">
                <a16:creationId xmlns:a16="http://schemas.microsoft.com/office/drawing/2014/main" id="{9FF59DBC-C943-F068-5B95-9C5C64CD82BB}"/>
              </a:ext>
            </a:extLst>
          </p:cNvPr>
          <p:cNvSpPr>
            <a:spLocks noGrp="1"/>
          </p:cNvSpPr>
          <p:nvPr>
            <p:ph type="sldNum" sz="quarter" idx="4"/>
          </p:nvPr>
        </p:nvSpPr>
        <p:spPr/>
        <p:txBody>
          <a:bodyPr/>
          <a:lstStyle/>
          <a:p>
            <a:fld id="{AE208ADF-3ADD-483D-A721-14E3EEE2C135}" type="slidenum">
              <a:rPr lang="en-US" smtClean="0"/>
              <a:pPr/>
              <a:t>6</a:t>
            </a:fld>
            <a:endParaRPr lang="en-US" dirty="0"/>
          </a:p>
        </p:txBody>
      </p:sp>
      <p:pic>
        <p:nvPicPr>
          <p:cNvPr id="12" name="Picture 11" descr="A close up of a horse's face&#10;&#10;Description automatically generated">
            <a:extLst>
              <a:ext uri="{FF2B5EF4-FFF2-40B4-BE49-F238E27FC236}">
                <a16:creationId xmlns:a16="http://schemas.microsoft.com/office/drawing/2014/main" id="{E61C045A-A182-95FF-A952-AEC4294EE371}"/>
              </a:ext>
            </a:extLst>
          </p:cNvPr>
          <p:cNvPicPr>
            <a:picLocks noChangeAspect="1"/>
          </p:cNvPicPr>
          <p:nvPr/>
        </p:nvPicPr>
        <p:blipFill>
          <a:blip r:embed="rId3"/>
          <a:stretch>
            <a:fillRect/>
          </a:stretch>
        </p:blipFill>
        <p:spPr>
          <a:xfrm>
            <a:off x="752823" y="2355869"/>
            <a:ext cx="1320485" cy="1984336"/>
          </a:xfrm>
          <a:prstGeom prst="rect">
            <a:avLst/>
          </a:prstGeom>
        </p:spPr>
      </p:pic>
      <p:pic>
        <p:nvPicPr>
          <p:cNvPr id="14" name="Picture 13" descr="A close up of a horse's eye&#10;&#10;Description automatically generated with medium confidence">
            <a:extLst>
              <a:ext uri="{FF2B5EF4-FFF2-40B4-BE49-F238E27FC236}">
                <a16:creationId xmlns:a16="http://schemas.microsoft.com/office/drawing/2014/main" id="{784A86A9-133D-CF15-582D-D6E4B1AEE68A}"/>
              </a:ext>
            </a:extLst>
          </p:cNvPr>
          <p:cNvPicPr>
            <a:picLocks noChangeAspect="1"/>
          </p:cNvPicPr>
          <p:nvPr/>
        </p:nvPicPr>
        <p:blipFill>
          <a:blip r:embed="rId4"/>
          <a:stretch>
            <a:fillRect/>
          </a:stretch>
        </p:blipFill>
        <p:spPr>
          <a:xfrm>
            <a:off x="12696243" y="508019"/>
            <a:ext cx="2466975" cy="1847850"/>
          </a:xfrm>
          <a:prstGeom prst="rect">
            <a:avLst/>
          </a:prstGeom>
        </p:spPr>
      </p:pic>
      <p:sp>
        <p:nvSpPr>
          <p:cNvPr id="15" name="TextBox 14">
            <a:extLst>
              <a:ext uri="{FF2B5EF4-FFF2-40B4-BE49-F238E27FC236}">
                <a16:creationId xmlns:a16="http://schemas.microsoft.com/office/drawing/2014/main" id="{978E6A1F-BDE7-5A57-0A7A-0CA6E8292F13}"/>
              </a:ext>
            </a:extLst>
          </p:cNvPr>
          <p:cNvSpPr txBox="1"/>
          <p:nvPr/>
        </p:nvSpPr>
        <p:spPr>
          <a:xfrm>
            <a:off x="591015" y="1851102"/>
            <a:ext cx="2575931" cy="553998"/>
          </a:xfrm>
          <a:prstGeom prst="rect">
            <a:avLst/>
          </a:prstGeom>
          <a:noFill/>
        </p:spPr>
        <p:txBody>
          <a:bodyPr wrap="square" rtlCol="0">
            <a:spAutoFit/>
          </a:bodyPr>
          <a:lstStyle/>
          <a:p>
            <a:r>
              <a:rPr lang="en-US" b="1" cap="all" spc="400" dirty="0"/>
              <a:t>The gate</a:t>
            </a:r>
          </a:p>
          <a:p>
            <a:r>
              <a:rPr lang="en-US" sz="1200" b="1" cap="all" spc="400" dirty="0"/>
              <a:t>Horse experiences</a:t>
            </a:r>
            <a:endParaRPr lang="en-US" sz="1200" dirty="0"/>
          </a:p>
        </p:txBody>
      </p:sp>
      <p:sp>
        <p:nvSpPr>
          <p:cNvPr id="16" name="TextBox 15">
            <a:extLst>
              <a:ext uri="{FF2B5EF4-FFF2-40B4-BE49-F238E27FC236}">
                <a16:creationId xmlns:a16="http://schemas.microsoft.com/office/drawing/2014/main" id="{7FE8D04C-6D80-3ABB-F215-B3292C984116}"/>
              </a:ext>
            </a:extLst>
          </p:cNvPr>
          <p:cNvSpPr txBox="1"/>
          <p:nvPr/>
        </p:nvSpPr>
        <p:spPr>
          <a:xfrm>
            <a:off x="22304" y="4452901"/>
            <a:ext cx="3044283"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World class natural horsemanship </a:t>
            </a:r>
          </a:p>
          <a:p>
            <a:pPr marL="285750" indent="-285750">
              <a:buFont typeface="Arial" panose="020B0604020202020204" pitchFamily="34" charset="0"/>
              <a:buChar char="•"/>
            </a:pPr>
            <a:r>
              <a:rPr lang="en-US" sz="1400" dirty="0"/>
              <a:t>Transformational therapy programs</a:t>
            </a:r>
          </a:p>
          <a:p>
            <a:pPr marL="285750" indent="-285750">
              <a:buFont typeface="Arial" panose="020B0604020202020204" pitchFamily="34" charset="0"/>
              <a:buChar char="•"/>
            </a:pPr>
            <a:r>
              <a:rPr lang="en-US" sz="1400" dirty="0"/>
              <a:t>Scalable to reach large groups</a:t>
            </a:r>
          </a:p>
        </p:txBody>
      </p:sp>
      <p:sp>
        <p:nvSpPr>
          <p:cNvPr id="17" name="Oval 16">
            <a:extLst>
              <a:ext uri="{FF2B5EF4-FFF2-40B4-BE49-F238E27FC236}">
                <a16:creationId xmlns:a16="http://schemas.microsoft.com/office/drawing/2014/main" id="{18C6AA76-583F-3A1E-A422-43C96FE5CEB1}"/>
              </a:ext>
            </a:extLst>
          </p:cNvPr>
          <p:cNvSpPr/>
          <p:nvPr/>
        </p:nvSpPr>
        <p:spPr>
          <a:xfrm>
            <a:off x="2598235" y="1706138"/>
            <a:ext cx="6426821" cy="4244609"/>
          </a:xfrm>
          <a:prstGeom prst="ellipse">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Directory of local experiences</a:t>
            </a:r>
          </a:p>
          <a:p>
            <a:pPr marL="285750" indent="-285750">
              <a:buFont typeface="Arial" panose="020B0604020202020204" pitchFamily="34" charset="0"/>
              <a:buChar char="•"/>
            </a:pPr>
            <a:r>
              <a:rPr lang="en-US" dirty="0"/>
              <a:t>Collaboration platform </a:t>
            </a:r>
          </a:p>
          <a:p>
            <a:pPr marL="285750" indent="-285750">
              <a:buFont typeface="Arial" panose="020B0604020202020204" pitchFamily="34" charset="0"/>
              <a:buChar char="•"/>
            </a:pPr>
            <a:r>
              <a:rPr lang="en-US" dirty="0"/>
              <a:t>Integrated programs</a:t>
            </a:r>
          </a:p>
          <a:p>
            <a:pPr marL="285750" indent="-285750">
              <a:buFont typeface="Arial" panose="020B0604020202020204" pitchFamily="34" charset="0"/>
              <a:buChar char="•"/>
            </a:pPr>
            <a:r>
              <a:rPr lang="en-US" dirty="0"/>
              <a:t>Scalable and Customizable</a:t>
            </a:r>
          </a:p>
          <a:p>
            <a:pPr marL="285750" indent="-285750">
              <a:buFont typeface="Arial" panose="020B0604020202020204" pitchFamily="34" charset="0"/>
              <a:buChar char="•"/>
            </a:pPr>
            <a:r>
              <a:rPr lang="en-US" dirty="0"/>
              <a:t>Co-Op of local resources</a:t>
            </a:r>
          </a:p>
          <a:p>
            <a:pPr marL="285750" indent="-285750">
              <a:buFont typeface="Arial" panose="020B0604020202020204" pitchFamily="34" charset="0"/>
              <a:buChar char="•"/>
            </a:pPr>
            <a:r>
              <a:rPr lang="en-US" dirty="0"/>
              <a:t>United in Purpose – common story</a:t>
            </a:r>
          </a:p>
          <a:p>
            <a:pPr marL="285750" indent="-285750">
              <a:buFont typeface="Arial" panose="020B0604020202020204" pitchFamily="34" charset="0"/>
              <a:buChar char="•"/>
            </a:pPr>
            <a:r>
              <a:rPr lang="en-US" dirty="0"/>
              <a:t>Shared Values - Freedom in Community</a:t>
            </a:r>
          </a:p>
        </p:txBody>
      </p:sp>
      <p:sp>
        <p:nvSpPr>
          <p:cNvPr id="18" name="TextBox 17">
            <a:extLst>
              <a:ext uri="{FF2B5EF4-FFF2-40B4-BE49-F238E27FC236}">
                <a16:creationId xmlns:a16="http://schemas.microsoft.com/office/drawing/2014/main" id="{BF62F093-2896-1ADA-E60E-5D0BBA7FBD2E}"/>
              </a:ext>
            </a:extLst>
          </p:cNvPr>
          <p:cNvSpPr txBox="1"/>
          <p:nvPr/>
        </p:nvSpPr>
        <p:spPr>
          <a:xfrm>
            <a:off x="4549697" y="2171203"/>
            <a:ext cx="2914185" cy="553998"/>
          </a:xfrm>
          <a:prstGeom prst="rect">
            <a:avLst/>
          </a:prstGeom>
          <a:noFill/>
        </p:spPr>
        <p:txBody>
          <a:bodyPr wrap="square" rtlCol="0">
            <a:spAutoFit/>
          </a:bodyPr>
          <a:lstStyle/>
          <a:p>
            <a:r>
              <a:rPr lang="en-US" b="1" cap="all" spc="400" dirty="0"/>
              <a:t>Our kings ranch</a:t>
            </a:r>
          </a:p>
          <a:p>
            <a:r>
              <a:rPr lang="en-US" sz="1200" b="1" cap="all" spc="400" dirty="0"/>
              <a:t>Inner kingdom life</a:t>
            </a:r>
            <a:endParaRPr lang="en-US" sz="1200" dirty="0"/>
          </a:p>
        </p:txBody>
      </p:sp>
      <p:sp>
        <p:nvSpPr>
          <p:cNvPr id="20" name="TextBox 19">
            <a:extLst>
              <a:ext uri="{FF2B5EF4-FFF2-40B4-BE49-F238E27FC236}">
                <a16:creationId xmlns:a16="http://schemas.microsoft.com/office/drawing/2014/main" id="{C827EB4C-5DA1-B0E2-D415-658B5AEF4D56}"/>
              </a:ext>
            </a:extLst>
          </p:cNvPr>
          <p:cNvSpPr txBox="1"/>
          <p:nvPr/>
        </p:nvSpPr>
        <p:spPr>
          <a:xfrm>
            <a:off x="3713359" y="4834572"/>
            <a:ext cx="4631475" cy="584775"/>
          </a:xfrm>
          <a:prstGeom prst="rect">
            <a:avLst/>
          </a:prstGeom>
          <a:noFill/>
        </p:spPr>
        <p:txBody>
          <a:bodyPr wrap="square" rtlCol="0">
            <a:spAutoFit/>
          </a:bodyPr>
          <a:lstStyle/>
          <a:p>
            <a:r>
              <a:rPr lang="en-US" sz="1600" i="1" dirty="0"/>
              <a:t>Leveraging the collective values, talents, and resources through a common story and a victory claimed</a:t>
            </a:r>
          </a:p>
        </p:txBody>
      </p:sp>
      <p:sp>
        <p:nvSpPr>
          <p:cNvPr id="24" name="Rectangle: Rounded Corners 23">
            <a:extLst>
              <a:ext uri="{FF2B5EF4-FFF2-40B4-BE49-F238E27FC236}">
                <a16:creationId xmlns:a16="http://schemas.microsoft.com/office/drawing/2014/main" id="{7E687E81-D963-29BF-7B42-7F84C7663A57}"/>
              </a:ext>
            </a:extLst>
          </p:cNvPr>
          <p:cNvSpPr/>
          <p:nvPr/>
        </p:nvSpPr>
        <p:spPr>
          <a:xfrm>
            <a:off x="9806618" y="4839708"/>
            <a:ext cx="1564507" cy="121443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Business Services Team</a:t>
            </a:r>
          </a:p>
        </p:txBody>
      </p:sp>
      <p:pic>
        <p:nvPicPr>
          <p:cNvPr id="32" name="Picture 31" descr="A logo of a broken arrow wranglers&#10;&#10;Description automatically generated with low confidence">
            <a:extLst>
              <a:ext uri="{FF2B5EF4-FFF2-40B4-BE49-F238E27FC236}">
                <a16:creationId xmlns:a16="http://schemas.microsoft.com/office/drawing/2014/main" id="{3E725EF6-3CAF-4766-ABAE-731E8968D514}"/>
              </a:ext>
            </a:extLst>
          </p:cNvPr>
          <p:cNvPicPr>
            <a:picLocks noChangeAspect="1"/>
          </p:cNvPicPr>
          <p:nvPr/>
        </p:nvPicPr>
        <p:blipFill>
          <a:blip r:embed="rId5"/>
          <a:stretch>
            <a:fillRect/>
          </a:stretch>
        </p:blipFill>
        <p:spPr>
          <a:xfrm>
            <a:off x="-1797161" y="70172"/>
            <a:ext cx="1642262" cy="1138591"/>
          </a:xfrm>
          <a:prstGeom prst="rect">
            <a:avLst/>
          </a:prstGeom>
        </p:spPr>
      </p:pic>
      <p:sp>
        <p:nvSpPr>
          <p:cNvPr id="33" name="TextBox 32">
            <a:extLst>
              <a:ext uri="{FF2B5EF4-FFF2-40B4-BE49-F238E27FC236}">
                <a16:creationId xmlns:a16="http://schemas.microsoft.com/office/drawing/2014/main" id="{85AF7454-1AAD-66D1-FA15-C7EB19F04A0E}"/>
              </a:ext>
            </a:extLst>
          </p:cNvPr>
          <p:cNvSpPr txBox="1"/>
          <p:nvPr/>
        </p:nvSpPr>
        <p:spPr>
          <a:xfrm>
            <a:off x="8051499" y="701663"/>
            <a:ext cx="3646130" cy="307777"/>
          </a:xfrm>
          <a:prstGeom prst="rect">
            <a:avLst/>
          </a:prstGeom>
          <a:noFill/>
        </p:spPr>
        <p:txBody>
          <a:bodyPr wrap="square" rtlCol="0">
            <a:spAutoFit/>
          </a:bodyPr>
          <a:lstStyle/>
          <a:p>
            <a:pPr algn="ctr"/>
            <a:r>
              <a:rPr lang="en-US" sz="1400" b="1" cap="all" spc="400" dirty="0"/>
              <a:t>King’s network funding</a:t>
            </a:r>
            <a:endParaRPr lang="en-US" sz="1050" dirty="0"/>
          </a:p>
        </p:txBody>
      </p:sp>
      <p:pic>
        <p:nvPicPr>
          <p:cNvPr id="38" name="Picture 37" descr="A picture containing landscape, mountain, nature, mountain range&#10;&#10;Description automatically generated">
            <a:extLst>
              <a:ext uri="{FF2B5EF4-FFF2-40B4-BE49-F238E27FC236}">
                <a16:creationId xmlns:a16="http://schemas.microsoft.com/office/drawing/2014/main" id="{DF0A3FFE-9933-D5F3-9F87-348B862EACEE}"/>
              </a:ext>
            </a:extLst>
          </p:cNvPr>
          <p:cNvPicPr>
            <a:picLocks noChangeAspect="1"/>
          </p:cNvPicPr>
          <p:nvPr/>
        </p:nvPicPr>
        <p:blipFill>
          <a:blip r:embed="rId6"/>
          <a:stretch>
            <a:fillRect/>
          </a:stretch>
        </p:blipFill>
        <p:spPr>
          <a:xfrm>
            <a:off x="6516564" y="2900065"/>
            <a:ext cx="1767703" cy="1176326"/>
          </a:xfrm>
          <a:prstGeom prst="rect">
            <a:avLst/>
          </a:prstGeom>
          <a:effectLst>
            <a:softEdge rad="317500"/>
          </a:effectLst>
        </p:spPr>
      </p:pic>
      <p:pic>
        <p:nvPicPr>
          <p:cNvPr id="44" name="Picture 43">
            <a:extLst>
              <a:ext uri="{FF2B5EF4-FFF2-40B4-BE49-F238E27FC236}">
                <a16:creationId xmlns:a16="http://schemas.microsoft.com/office/drawing/2014/main" id="{668F4A08-0FCC-E284-912E-528E9516361A}"/>
              </a:ext>
            </a:extLst>
          </p:cNvPr>
          <p:cNvPicPr>
            <a:picLocks noChangeAspect="1"/>
          </p:cNvPicPr>
          <p:nvPr/>
        </p:nvPicPr>
        <p:blipFill rotWithShape="1">
          <a:blip r:embed="rId7"/>
          <a:srcRect l="36395" t="14956" r="30657"/>
          <a:stretch/>
        </p:blipFill>
        <p:spPr>
          <a:xfrm>
            <a:off x="7271218" y="3535295"/>
            <a:ext cx="481214" cy="673767"/>
          </a:xfrm>
          <a:prstGeom prst="rect">
            <a:avLst/>
          </a:prstGeom>
          <a:effectLst>
            <a:softEdge rad="127000"/>
          </a:effectLst>
        </p:spPr>
      </p:pic>
      <p:pic>
        <p:nvPicPr>
          <p:cNvPr id="36" name="Picture 35">
            <a:extLst>
              <a:ext uri="{FF2B5EF4-FFF2-40B4-BE49-F238E27FC236}">
                <a16:creationId xmlns:a16="http://schemas.microsoft.com/office/drawing/2014/main" id="{649A9EEF-9915-E4F1-744D-4CF7CB4A8A31}"/>
              </a:ext>
            </a:extLst>
          </p:cNvPr>
          <p:cNvPicPr>
            <a:picLocks noChangeAspect="1"/>
          </p:cNvPicPr>
          <p:nvPr/>
        </p:nvPicPr>
        <p:blipFill rotWithShape="1">
          <a:blip r:embed="rId8"/>
          <a:srcRect r="1145" b="10038"/>
          <a:stretch/>
        </p:blipFill>
        <p:spPr>
          <a:xfrm>
            <a:off x="9715848" y="1851102"/>
            <a:ext cx="648135" cy="432243"/>
          </a:xfrm>
          <a:prstGeom prst="rect">
            <a:avLst/>
          </a:prstGeom>
        </p:spPr>
      </p:pic>
    </p:spTree>
    <p:extLst>
      <p:ext uri="{BB962C8B-B14F-4D97-AF65-F5344CB8AC3E}">
        <p14:creationId xmlns:p14="http://schemas.microsoft.com/office/powerpoint/2010/main" val="630424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4899D-F116-9519-530B-4F3CCF901485}"/>
              </a:ext>
            </a:extLst>
          </p:cNvPr>
          <p:cNvSpPr>
            <a:spLocks noGrp="1"/>
          </p:cNvSpPr>
          <p:nvPr>
            <p:ph type="title"/>
          </p:nvPr>
        </p:nvSpPr>
        <p:spPr>
          <a:xfrm>
            <a:off x="838200" y="716213"/>
            <a:ext cx="10515600" cy="768342"/>
          </a:xfrm>
        </p:spPr>
        <p:txBody>
          <a:bodyPr>
            <a:normAutofit/>
          </a:bodyPr>
          <a:lstStyle/>
          <a:p>
            <a:r>
              <a:rPr lang="en-US" dirty="0"/>
              <a:t>Value Stream Modeling </a:t>
            </a:r>
            <a:r>
              <a:rPr lang="en-US" sz="2000" i="1" dirty="0"/>
              <a:t>(See original architecture design)</a:t>
            </a:r>
            <a:endParaRPr lang="en-US" i="1" dirty="0"/>
          </a:p>
        </p:txBody>
      </p:sp>
      <p:sp>
        <p:nvSpPr>
          <p:cNvPr id="3" name="Date Placeholder 2">
            <a:extLst>
              <a:ext uri="{FF2B5EF4-FFF2-40B4-BE49-F238E27FC236}">
                <a16:creationId xmlns:a16="http://schemas.microsoft.com/office/drawing/2014/main" id="{C6C3BAA8-1F63-8D8B-91D3-AF55D0E60773}"/>
              </a:ext>
            </a:extLst>
          </p:cNvPr>
          <p:cNvSpPr>
            <a:spLocks noGrp="1"/>
          </p:cNvSpPr>
          <p:nvPr>
            <p:ph type="dt" sz="half" idx="2"/>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9F293C20-D9B7-8EC2-522B-83A26BCB4065}"/>
              </a:ext>
            </a:extLst>
          </p:cNvPr>
          <p:cNvSpPr>
            <a:spLocks noGrp="1"/>
          </p:cNvSpPr>
          <p:nvPr>
            <p:ph type="ftr" sz="quarter" idx="3"/>
          </p:nvPr>
        </p:nvSpPr>
        <p:spPr/>
        <p:txBody>
          <a:bodyPr/>
          <a:lstStyle/>
          <a:p>
            <a:r>
              <a:rPr lang="en-US"/>
              <a:t>Sample Text</a:t>
            </a:r>
            <a:endParaRPr lang="en-US" dirty="0"/>
          </a:p>
        </p:txBody>
      </p:sp>
      <p:sp>
        <p:nvSpPr>
          <p:cNvPr id="5" name="Slide Number Placeholder 4">
            <a:extLst>
              <a:ext uri="{FF2B5EF4-FFF2-40B4-BE49-F238E27FC236}">
                <a16:creationId xmlns:a16="http://schemas.microsoft.com/office/drawing/2014/main" id="{2D0C32D2-6E1B-6BD1-556E-4A359182154A}"/>
              </a:ext>
            </a:extLst>
          </p:cNvPr>
          <p:cNvSpPr>
            <a:spLocks noGrp="1"/>
          </p:cNvSpPr>
          <p:nvPr>
            <p:ph type="sldNum" sz="quarter" idx="4"/>
          </p:nvPr>
        </p:nvSpPr>
        <p:spPr/>
        <p:txBody>
          <a:bodyPr/>
          <a:lstStyle/>
          <a:p>
            <a:fld id="{AE208ADF-3ADD-483D-A721-14E3EEE2C135}" type="slidenum">
              <a:rPr lang="en-US" smtClean="0"/>
              <a:pPr/>
              <a:t>7</a:t>
            </a:fld>
            <a:endParaRPr lang="en-US" dirty="0"/>
          </a:p>
        </p:txBody>
      </p:sp>
      <p:sp>
        <p:nvSpPr>
          <p:cNvPr id="6" name="TextBox 5">
            <a:extLst>
              <a:ext uri="{FF2B5EF4-FFF2-40B4-BE49-F238E27FC236}">
                <a16:creationId xmlns:a16="http://schemas.microsoft.com/office/drawing/2014/main" id="{8A8E946D-80E7-0C9C-893F-1069538C589B}"/>
              </a:ext>
            </a:extLst>
          </p:cNvPr>
          <p:cNvSpPr txBox="1"/>
          <p:nvPr/>
        </p:nvSpPr>
        <p:spPr>
          <a:xfrm>
            <a:off x="645459" y="1484555"/>
            <a:ext cx="10424160" cy="5632311"/>
          </a:xfrm>
          <a:prstGeom prst="rect">
            <a:avLst/>
          </a:prstGeom>
          <a:noFill/>
        </p:spPr>
        <p:txBody>
          <a:bodyPr wrap="square" rtlCol="0">
            <a:spAutoFit/>
          </a:bodyPr>
          <a:lstStyle/>
          <a:p>
            <a:pPr marL="285750" indent="-285750">
              <a:buFont typeface="Arial" panose="020B0604020202020204" pitchFamily="34" charset="0"/>
              <a:buChar char="•"/>
            </a:pPr>
            <a:r>
              <a:rPr lang="en-US" dirty="0"/>
              <a:t>7 Different Value Streams</a:t>
            </a:r>
          </a:p>
          <a:p>
            <a:pPr marL="742950" lvl="1" indent="-285750">
              <a:buFont typeface="Arial" panose="020B0604020202020204" pitchFamily="34" charset="0"/>
              <a:buChar char="•"/>
            </a:pPr>
            <a:r>
              <a:rPr lang="en-US" dirty="0"/>
              <a:t>Gate stream (commissions)</a:t>
            </a:r>
          </a:p>
          <a:p>
            <a:pPr marL="742950" lvl="1" indent="-285750">
              <a:buFont typeface="Arial" panose="020B0604020202020204" pitchFamily="34" charset="0"/>
              <a:buChar char="•"/>
            </a:pPr>
            <a:r>
              <a:rPr lang="en-US" dirty="0"/>
              <a:t>Membership </a:t>
            </a:r>
          </a:p>
          <a:p>
            <a:pPr marL="742950" lvl="1" indent="-285750">
              <a:buFont typeface="Arial" panose="020B0604020202020204" pitchFamily="34" charset="0"/>
              <a:buChar char="•"/>
            </a:pPr>
            <a:r>
              <a:rPr lang="en-US" dirty="0"/>
              <a:t>BCS Services </a:t>
            </a:r>
          </a:p>
          <a:p>
            <a:pPr marL="742950" lvl="1" indent="-285750">
              <a:buFont typeface="Arial" panose="020B0604020202020204" pitchFamily="34" charset="0"/>
              <a:buChar char="•"/>
            </a:pPr>
            <a:r>
              <a:rPr lang="en-US" dirty="0"/>
              <a:t>Fundraising</a:t>
            </a:r>
          </a:p>
          <a:p>
            <a:pPr marL="742950" lvl="1" indent="-285750">
              <a:buFont typeface="Arial" panose="020B0604020202020204" pitchFamily="34" charset="0"/>
              <a:buChar char="•"/>
            </a:pPr>
            <a:r>
              <a:rPr lang="en-US" dirty="0"/>
              <a:t>Commission (Experiences and Services)</a:t>
            </a:r>
          </a:p>
          <a:p>
            <a:pPr marL="742950" lvl="1" indent="-285750">
              <a:buFont typeface="Arial" panose="020B0604020202020204" pitchFamily="34" charset="0"/>
              <a:buChar char="•"/>
            </a:pPr>
            <a:r>
              <a:rPr lang="en-US" dirty="0"/>
              <a:t>Outfitter (Counselor)</a:t>
            </a:r>
          </a:p>
          <a:p>
            <a:pPr marL="742950" lvl="1" indent="-285750">
              <a:buFont typeface="Arial" panose="020B0604020202020204" pitchFamily="34" charset="0"/>
              <a:buChar char="•"/>
            </a:pPr>
            <a:r>
              <a:rPr lang="en-US" dirty="0"/>
              <a:t>Horse rehabilitation</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See Cash Flow Model for the above</a:t>
            </a:r>
          </a:p>
          <a:p>
            <a:pPr marL="742950" lvl="1" indent="-285750">
              <a:buFont typeface="Arial" panose="020B0604020202020204" pitchFamily="34" charset="0"/>
              <a:buChar char="•"/>
            </a:pPr>
            <a:r>
              <a:rPr lang="en-US" dirty="0"/>
              <a:t>Kailie Plan</a:t>
            </a:r>
          </a:p>
          <a:p>
            <a:pPr marL="285750" indent="-285750">
              <a:buFont typeface="Arial" panose="020B0604020202020204" pitchFamily="34" charset="0"/>
              <a:buChar char="•"/>
            </a:pPr>
            <a:r>
              <a:rPr lang="en-US" dirty="0"/>
              <a:t>Core Customer Groups</a:t>
            </a:r>
          </a:p>
          <a:p>
            <a:pPr marL="742950" lvl="1" indent="-285750">
              <a:buFont typeface="Arial" panose="020B0604020202020204" pitchFamily="34" charset="0"/>
              <a:buChar char="•"/>
            </a:pPr>
            <a:r>
              <a:rPr lang="en-US" dirty="0" err="1"/>
              <a:t>Heros</a:t>
            </a:r>
            <a:endParaRPr lang="en-US" dirty="0"/>
          </a:p>
          <a:p>
            <a:pPr marL="742950" lvl="1" indent="-285750">
              <a:buFont typeface="Arial" panose="020B0604020202020204" pitchFamily="34" charset="0"/>
              <a:buChar char="•"/>
            </a:pPr>
            <a:r>
              <a:rPr lang="en-US" dirty="0"/>
              <a:t>Horses</a:t>
            </a:r>
          </a:p>
          <a:p>
            <a:pPr marL="742950" lvl="1" indent="-285750">
              <a:buFont typeface="Arial" panose="020B0604020202020204" pitchFamily="34" charset="0"/>
              <a:buChar char="•"/>
            </a:pPr>
            <a:r>
              <a:rPr lang="en-US" dirty="0"/>
              <a:t>Gate guides</a:t>
            </a:r>
          </a:p>
          <a:p>
            <a:pPr marL="742950" lvl="1" indent="-285750">
              <a:buFont typeface="Arial" panose="020B0604020202020204" pitchFamily="34" charset="0"/>
              <a:buChar char="•"/>
            </a:pPr>
            <a:r>
              <a:rPr lang="en-US" dirty="0"/>
              <a:t>Outfitters /path mappers</a:t>
            </a:r>
          </a:p>
          <a:p>
            <a:pPr marL="742950" lvl="1" indent="-285750">
              <a:buFont typeface="Arial" panose="020B0604020202020204" pitchFamily="34" charset="0"/>
              <a:buChar char="•"/>
            </a:pPr>
            <a:r>
              <a:rPr lang="en-US" dirty="0"/>
              <a:t>Experience leaders </a:t>
            </a:r>
          </a:p>
          <a:p>
            <a:pPr marL="742950" lvl="1" indent="-285750">
              <a:buFont typeface="Arial" panose="020B0604020202020204" pitchFamily="34" charset="0"/>
              <a:buChar char="•"/>
            </a:pPr>
            <a:r>
              <a:rPr lang="en-US" dirty="0"/>
              <a:t>Business Services team</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1026" name="Picture 2" descr="river icon vector 25734988 Vector Art at Vecteezy">
            <a:extLst>
              <a:ext uri="{FF2B5EF4-FFF2-40B4-BE49-F238E27FC236}">
                <a16:creationId xmlns:a16="http://schemas.microsoft.com/office/drawing/2014/main" id="{B2160905-EF7C-1AF6-54A4-085D3AC9C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3687" y="21431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624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579C753-28DB-305B-6CAF-BF7B0492163F}"/>
              </a:ext>
            </a:extLst>
          </p:cNvPr>
          <p:cNvSpPr/>
          <p:nvPr/>
        </p:nvSpPr>
        <p:spPr>
          <a:xfrm>
            <a:off x="122573" y="692717"/>
            <a:ext cx="5475257" cy="60131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7C84C9-158F-7099-BCAE-E74C9214E032}"/>
              </a:ext>
            </a:extLst>
          </p:cNvPr>
          <p:cNvSpPr>
            <a:spLocks noGrp="1"/>
          </p:cNvSpPr>
          <p:nvPr>
            <p:ph type="title"/>
          </p:nvPr>
        </p:nvSpPr>
        <p:spPr>
          <a:xfrm>
            <a:off x="549363" y="-66273"/>
            <a:ext cx="10515600" cy="818995"/>
          </a:xfrm>
        </p:spPr>
        <p:txBody>
          <a:bodyPr>
            <a:normAutofit/>
          </a:bodyPr>
          <a:lstStyle/>
          <a:p>
            <a:r>
              <a:rPr lang="en-US" sz="2400" dirty="0"/>
              <a:t>OUR TEAMS</a:t>
            </a:r>
            <a:endParaRPr lang="en-US" sz="4800" dirty="0"/>
          </a:p>
        </p:txBody>
      </p:sp>
      <p:sp>
        <p:nvSpPr>
          <p:cNvPr id="3" name="Text Placeholder 2">
            <a:extLst>
              <a:ext uri="{FF2B5EF4-FFF2-40B4-BE49-F238E27FC236}">
                <a16:creationId xmlns:a16="http://schemas.microsoft.com/office/drawing/2014/main" id="{09D9D594-0317-34D1-552A-2AAE62117DD1}"/>
              </a:ext>
            </a:extLst>
          </p:cNvPr>
          <p:cNvSpPr>
            <a:spLocks noGrp="1"/>
          </p:cNvSpPr>
          <p:nvPr>
            <p:ph type="body" idx="1"/>
          </p:nvPr>
        </p:nvSpPr>
        <p:spPr>
          <a:xfrm>
            <a:off x="938213" y="611043"/>
            <a:ext cx="5157787" cy="584548"/>
          </a:xfrm>
        </p:spPr>
        <p:txBody>
          <a:bodyPr/>
          <a:lstStyle/>
          <a:p>
            <a:r>
              <a:rPr lang="en-US" sz="3200" dirty="0">
                <a:solidFill>
                  <a:schemeClr val="bg1">
                    <a:alpha val="85000"/>
                  </a:schemeClr>
                </a:solidFill>
                <a:effectLst>
                  <a:outerShdw blurRad="38100" dist="38100" dir="2700000" algn="tl">
                    <a:srgbClr val="000000">
                      <a:alpha val="43137"/>
                    </a:srgbClr>
                  </a:outerShdw>
                </a:effectLst>
              </a:rPr>
              <a:t>GATE TEAM</a:t>
            </a:r>
          </a:p>
        </p:txBody>
      </p:sp>
      <p:sp>
        <p:nvSpPr>
          <p:cNvPr id="4" name="Content Placeholder 3">
            <a:extLst>
              <a:ext uri="{FF2B5EF4-FFF2-40B4-BE49-F238E27FC236}">
                <a16:creationId xmlns:a16="http://schemas.microsoft.com/office/drawing/2014/main" id="{8BF0267B-7BA3-F779-FC06-9B1CB4F896FB}"/>
              </a:ext>
            </a:extLst>
          </p:cNvPr>
          <p:cNvSpPr>
            <a:spLocks noGrp="1"/>
          </p:cNvSpPr>
          <p:nvPr>
            <p:ph sz="half" idx="2"/>
          </p:nvPr>
        </p:nvSpPr>
        <p:spPr>
          <a:xfrm>
            <a:off x="843801" y="956065"/>
            <a:ext cx="5157787" cy="5593802"/>
          </a:xfrm>
        </p:spPr>
        <p:txBody>
          <a:bodyPr>
            <a:normAutofit fontScale="25000" lnSpcReduction="20000"/>
          </a:bodyPr>
          <a:lstStyle/>
          <a:p>
            <a:endParaRPr lang="en-US" dirty="0"/>
          </a:p>
          <a:p>
            <a:r>
              <a:rPr lang="en-US" sz="5600" dirty="0"/>
              <a:t>UNIQUE HORSES THAT LEAD IN HONESTY</a:t>
            </a:r>
          </a:p>
          <a:p>
            <a:endParaRPr lang="en-US" sz="5600" dirty="0"/>
          </a:p>
          <a:p>
            <a:r>
              <a:rPr lang="en-US" sz="5600" dirty="0"/>
              <a:t>Rob Boyle – Rite of Passage Therapy</a:t>
            </a:r>
          </a:p>
          <a:p>
            <a:endParaRPr lang="en-US" sz="5600" dirty="0"/>
          </a:p>
          <a:p>
            <a:endParaRPr lang="en-US" sz="5600" dirty="0"/>
          </a:p>
          <a:p>
            <a:r>
              <a:rPr lang="en-US" sz="5600" dirty="0"/>
              <a:t>Charlie Hill – Horse Camps for Christ</a:t>
            </a:r>
          </a:p>
          <a:p>
            <a:endParaRPr lang="en-US" sz="5600" dirty="0"/>
          </a:p>
          <a:p>
            <a:endParaRPr lang="en-US" sz="2800" dirty="0"/>
          </a:p>
          <a:p>
            <a:r>
              <a:rPr lang="en-US" sz="5600" dirty="0"/>
              <a:t>Mike Buchanan – Self within Self</a:t>
            </a:r>
          </a:p>
          <a:p>
            <a:endParaRPr lang="en-US" sz="5600" dirty="0"/>
          </a:p>
          <a:p>
            <a:endParaRPr lang="en-US" sz="3600" dirty="0"/>
          </a:p>
          <a:p>
            <a:r>
              <a:rPr lang="en-US" sz="5600" dirty="0"/>
              <a:t>Kaleigh Rogers – Shine His Light</a:t>
            </a:r>
          </a:p>
          <a:p>
            <a:endParaRPr lang="en-US" sz="5600" dirty="0"/>
          </a:p>
          <a:p>
            <a:r>
              <a:rPr lang="en-US" sz="5600" dirty="0"/>
              <a:t>Scott Tyler – Ranch Operations</a:t>
            </a:r>
          </a:p>
          <a:p>
            <a:endParaRPr lang="en-US" sz="5600" dirty="0"/>
          </a:p>
          <a:p>
            <a:r>
              <a:rPr lang="en-US" sz="5600" dirty="0"/>
              <a:t>Sean McNabb – Executive Director &amp; Business Systems </a:t>
            </a:r>
            <a:endParaRPr lang="en-US" sz="4400" dirty="0"/>
          </a:p>
        </p:txBody>
      </p:sp>
      <p:sp>
        <p:nvSpPr>
          <p:cNvPr id="5" name="Text Placeholder 4">
            <a:extLst>
              <a:ext uri="{FF2B5EF4-FFF2-40B4-BE49-F238E27FC236}">
                <a16:creationId xmlns:a16="http://schemas.microsoft.com/office/drawing/2014/main" id="{9EDDCFB3-2A8F-2627-C0EF-40D51AFEE4B2}"/>
              </a:ext>
            </a:extLst>
          </p:cNvPr>
          <p:cNvSpPr>
            <a:spLocks noGrp="1"/>
          </p:cNvSpPr>
          <p:nvPr>
            <p:ph type="body" sz="quarter" idx="3"/>
          </p:nvPr>
        </p:nvSpPr>
        <p:spPr/>
        <p:txBody>
          <a:bodyPr/>
          <a:lstStyle/>
          <a:p>
            <a:r>
              <a:rPr lang="en-US" dirty="0"/>
              <a:t>Business services team</a:t>
            </a:r>
          </a:p>
        </p:txBody>
      </p:sp>
      <p:sp>
        <p:nvSpPr>
          <p:cNvPr id="6" name="Content Placeholder 5">
            <a:extLst>
              <a:ext uri="{FF2B5EF4-FFF2-40B4-BE49-F238E27FC236}">
                <a16:creationId xmlns:a16="http://schemas.microsoft.com/office/drawing/2014/main" id="{A2D9ABD2-4231-F0F2-3F97-2327FC146DB9}"/>
              </a:ext>
            </a:extLst>
          </p:cNvPr>
          <p:cNvSpPr>
            <a:spLocks noGrp="1"/>
          </p:cNvSpPr>
          <p:nvPr>
            <p:ph sz="quarter" idx="4"/>
          </p:nvPr>
        </p:nvSpPr>
        <p:spPr>
          <a:xfrm>
            <a:off x="6174001" y="2390588"/>
            <a:ext cx="5632115" cy="4159279"/>
          </a:xfrm>
        </p:spPr>
        <p:txBody>
          <a:bodyPr>
            <a:normAutofit fontScale="25000" lnSpcReduction="20000"/>
          </a:bodyPr>
          <a:lstStyle/>
          <a:p>
            <a:r>
              <a:rPr lang="en-US" sz="4400" dirty="0"/>
              <a:t>Ken Lowell – Creative Director</a:t>
            </a:r>
          </a:p>
          <a:p>
            <a:r>
              <a:rPr lang="en-US" sz="4400" dirty="0"/>
              <a:t>Samantha – Social Media Marketing and Graphic Design</a:t>
            </a:r>
          </a:p>
          <a:p>
            <a:r>
              <a:rPr lang="en-US" sz="4400" dirty="0"/>
              <a:t>Cummings and Company – Accounting</a:t>
            </a:r>
          </a:p>
          <a:p>
            <a:r>
              <a:rPr lang="en-US" sz="4400" dirty="0"/>
              <a:t>Ryan Wilson – IT Architecture</a:t>
            </a:r>
          </a:p>
          <a:p>
            <a:r>
              <a:rPr lang="en-US" sz="4400" dirty="0"/>
              <a:t>Rick – Website and systems development</a:t>
            </a:r>
          </a:p>
          <a:p>
            <a:r>
              <a:rPr lang="en-US" sz="4400" dirty="0"/>
              <a:t>Legal team</a:t>
            </a:r>
          </a:p>
          <a:p>
            <a:r>
              <a:rPr lang="en-US" sz="4400" dirty="0"/>
              <a:t>Director of Development &amp; Event planning - Kailie</a:t>
            </a:r>
          </a:p>
          <a:p>
            <a:r>
              <a:rPr lang="en-US" sz="4400" dirty="0"/>
              <a:t>Project management: Way Forth Collective</a:t>
            </a:r>
          </a:p>
          <a:p>
            <a:r>
              <a:rPr lang="en-US" sz="4400" dirty="0"/>
              <a:t>Balance Consulting Services, LLC – Business consulting</a:t>
            </a:r>
          </a:p>
          <a:p>
            <a:r>
              <a:rPr lang="en-US" sz="4400" dirty="0"/>
              <a:t>Business / Ministry Partners: See directory, Stay Forth, </a:t>
            </a:r>
            <a:r>
              <a:rPr lang="en-US" sz="4400" dirty="0" err="1"/>
              <a:t>etc</a:t>
            </a:r>
            <a:endParaRPr lang="en-US" sz="4400" dirty="0"/>
          </a:p>
          <a:p>
            <a:r>
              <a:rPr lang="en-US" sz="4400" dirty="0"/>
              <a:t>Web Support – Kiera</a:t>
            </a:r>
          </a:p>
          <a:p>
            <a:r>
              <a:rPr lang="en-US" sz="4400" dirty="0"/>
              <a:t>Voice – John Griffin,  Event / DJ – Leo</a:t>
            </a:r>
          </a:p>
          <a:p>
            <a:r>
              <a:rPr lang="en-US" sz="4400" dirty="0"/>
              <a:t>Outlaw gear and apparel – Chris Cheney and team</a:t>
            </a:r>
          </a:p>
          <a:p>
            <a:endParaRPr lang="en-US" dirty="0"/>
          </a:p>
        </p:txBody>
      </p:sp>
      <p:sp>
        <p:nvSpPr>
          <p:cNvPr id="9" name="Slide Number Placeholder 8">
            <a:extLst>
              <a:ext uri="{FF2B5EF4-FFF2-40B4-BE49-F238E27FC236}">
                <a16:creationId xmlns:a16="http://schemas.microsoft.com/office/drawing/2014/main" id="{FC6BBB1F-3F09-A7D9-99D2-6B0A4EB549C5}"/>
              </a:ext>
            </a:extLst>
          </p:cNvPr>
          <p:cNvSpPr>
            <a:spLocks noGrp="1"/>
          </p:cNvSpPr>
          <p:nvPr>
            <p:ph type="sldNum" sz="quarter" idx="12"/>
          </p:nvPr>
        </p:nvSpPr>
        <p:spPr/>
        <p:txBody>
          <a:bodyPr/>
          <a:lstStyle/>
          <a:p>
            <a:fld id="{AE208ADF-3ADD-483D-A721-14E3EEE2C135}" type="slidenum">
              <a:rPr lang="en-US" smtClean="0"/>
              <a:pPr/>
              <a:t>8</a:t>
            </a:fld>
            <a:endParaRPr lang="en-US" dirty="0"/>
          </a:p>
        </p:txBody>
      </p:sp>
      <p:pic>
        <p:nvPicPr>
          <p:cNvPr id="11" name="Picture 10">
            <a:extLst>
              <a:ext uri="{FF2B5EF4-FFF2-40B4-BE49-F238E27FC236}">
                <a16:creationId xmlns:a16="http://schemas.microsoft.com/office/drawing/2014/main" id="{73F53E81-F40E-B85F-F5AE-CE44B10F05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46" t="14521" r="36302" b="37239"/>
          <a:stretch/>
        </p:blipFill>
        <p:spPr bwMode="auto">
          <a:xfrm>
            <a:off x="88340" y="1682605"/>
            <a:ext cx="660959" cy="648921"/>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55A2E289-FFA3-C46B-FBEE-9C4CD861D758}"/>
              </a:ext>
            </a:extLst>
          </p:cNvPr>
          <p:cNvPicPr>
            <a:picLocks noChangeAspect="1"/>
          </p:cNvPicPr>
          <p:nvPr/>
        </p:nvPicPr>
        <p:blipFill rotWithShape="1">
          <a:blip r:embed="rId4"/>
          <a:srcRect l="13878" b="25055"/>
          <a:stretch/>
        </p:blipFill>
        <p:spPr>
          <a:xfrm>
            <a:off x="127615" y="5322281"/>
            <a:ext cx="635169" cy="552732"/>
          </a:xfrm>
          <a:prstGeom prst="rect">
            <a:avLst/>
          </a:prstGeom>
        </p:spPr>
      </p:pic>
      <p:pic>
        <p:nvPicPr>
          <p:cNvPr id="20" name="Picture 19">
            <a:extLst>
              <a:ext uri="{FF2B5EF4-FFF2-40B4-BE49-F238E27FC236}">
                <a16:creationId xmlns:a16="http://schemas.microsoft.com/office/drawing/2014/main" id="{A75ADDE1-180D-F5F5-387B-E7D842C97A68}"/>
              </a:ext>
            </a:extLst>
          </p:cNvPr>
          <p:cNvPicPr>
            <a:picLocks noChangeAspect="1"/>
          </p:cNvPicPr>
          <p:nvPr/>
        </p:nvPicPr>
        <p:blipFill>
          <a:blip r:embed="rId5"/>
          <a:stretch>
            <a:fillRect/>
          </a:stretch>
        </p:blipFill>
        <p:spPr>
          <a:xfrm>
            <a:off x="122573" y="2506192"/>
            <a:ext cx="592492" cy="745723"/>
          </a:xfrm>
          <a:prstGeom prst="rect">
            <a:avLst/>
          </a:prstGeom>
        </p:spPr>
      </p:pic>
      <p:pic>
        <p:nvPicPr>
          <p:cNvPr id="22" name="Picture 21">
            <a:extLst>
              <a:ext uri="{FF2B5EF4-FFF2-40B4-BE49-F238E27FC236}">
                <a16:creationId xmlns:a16="http://schemas.microsoft.com/office/drawing/2014/main" id="{757AE7B5-D94C-2F96-E8E1-8D4E49A11B51}"/>
              </a:ext>
            </a:extLst>
          </p:cNvPr>
          <p:cNvPicPr>
            <a:picLocks noChangeAspect="1"/>
          </p:cNvPicPr>
          <p:nvPr/>
        </p:nvPicPr>
        <p:blipFill>
          <a:blip r:embed="rId6"/>
          <a:stretch>
            <a:fillRect/>
          </a:stretch>
        </p:blipFill>
        <p:spPr>
          <a:xfrm>
            <a:off x="126638" y="3422282"/>
            <a:ext cx="577820" cy="713054"/>
          </a:xfrm>
          <a:prstGeom prst="rect">
            <a:avLst/>
          </a:prstGeom>
        </p:spPr>
      </p:pic>
      <p:pic>
        <p:nvPicPr>
          <p:cNvPr id="23" name="Picture 22">
            <a:extLst>
              <a:ext uri="{FF2B5EF4-FFF2-40B4-BE49-F238E27FC236}">
                <a16:creationId xmlns:a16="http://schemas.microsoft.com/office/drawing/2014/main" id="{D4F56CD9-2018-793D-3B56-C1DEAC0E50DB}"/>
              </a:ext>
            </a:extLst>
          </p:cNvPr>
          <p:cNvPicPr>
            <a:picLocks noChangeAspect="1"/>
          </p:cNvPicPr>
          <p:nvPr/>
        </p:nvPicPr>
        <p:blipFill>
          <a:blip r:embed="rId7"/>
          <a:stretch>
            <a:fillRect/>
          </a:stretch>
        </p:blipFill>
        <p:spPr>
          <a:xfrm>
            <a:off x="122573" y="4226262"/>
            <a:ext cx="597460" cy="999831"/>
          </a:xfrm>
          <a:prstGeom prst="rect">
            <a:avLst/>
          </a:prstGeom>
        </p:spPr>
      </p:pic>
      <p:pic>
        <p:nvPicPr>
          <p:cNvPr id="24" name="Picture 23">
            <a:extLst>
              <a:ext uri="{FF2B5EF4-FFF2-40B4-BE49-F238E27FC236}">
                <a16:creationId xmlns:a16="http://schemas.microsoft.com/office/drawing/2014/main" id="{E0CCD082-7FFD-7E0F-3A16-E249BF87AA7C}"/>
              </a:ext>
            </a:extLst>
          </p:cNvPr>
          <p:cNvPicPr>
            <a:picLocks noChangeAspect="1"/>
          </p:cNvPicPr>
          <p:nvPr/>
        </p:nvPicPr>
        <p:blipFill>
          <a:blip r:embed="rId8"/>
          <a:stretch>
            <a:fillRect/>
          </a:stretch>
        </p:blipFill>
        <p:spPr>
          <a:xfrm>
            <a:off x="159277" y="5989148"/>
            <a:ext cx="571843" cy="730928"/>
          </a:xfrm>
          <a:prstGeom prst="rect">
            <a:avLst/>
          </a:prstGeom>
        </p:spPr>
      </p:pic>
      <p:pic>
        <p:nvPicPr>
          <p:cNvPr id="15" name="Picture 14" descr="A horse with long hair&#10;&#10;Description automatically generated">
            <a:extLst>
              <a:ext uri="{FF2B5EF4-FFF2-40B4-BE49-F238E27FC236}">
                <a16:creationId xmlns:a16="http://schemas.microsoft.com/office/drawing/2014/main" id="{2A5DC810-1442-5529-BFEF-333087B163E6}"/>
              </a:ext>
            </a:extLst>
          </p:cNvPr>
          <p:cNvPicPr>
            <a:picLocks noChangeAspect="1"/>
          </p:cNvPicPr>
          <p:nvPr/>
        </p:nvPicPr>
        <p:blipFill>
          <a:blip r:embed="rId9"/>
          <a:stretch>
            <a:fillRect/>
          </a:stretch>
        </p:blipFill>
        <p:spPr>
          <a:xfrm>
            <a:off x="88340" y="705548"/>
            <a:ext cx="660959" cy="880869"/>
          </a:xfrm>
          <a:prstGeom prst="rect">
            <a:avLst/>
          </a:prstGeom>
        </p:spPr>
      </p:pic>
    </p:spTree>
    <p:extLst>
      <p:ext uri="{BB962C8B-B14F-4D97-AF65-F5344CB8AC3E}">
        <p14:creationId xmlns:p14="http://schemas.microsoft.com/office/powerpoint/2010/main" val="2075427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E864B1C-55B1-E6FB-1553-6A5AB6E757BD}"/>
              </a:ext>
            </a:extLst>
          </p:cNvPr>
          <p:cNvSpPr>
            <a:spLocks noGrp="1"/>
          </p:cNvSpPr>
          <p:nvPr>
            <p:ph type="title"/>
          </p:nvPr>
        </p:nvSpPr>
        <p:spPr/>
        <p:txBody>
          <a:bodyPr/>
          <a:lstStyle/>
          <a:p>
            <a:r>
              <a:rPr lang="en-US" dirty="0"/>
              <a:t>Board of Directors</a:t>
            </a:r>
          </a:p>
        </p:txBody>
      </p:sp>
      <p:sp>
        <p:nvSpPr>
          <p:cNvPr id="11" name="Content Placeholder 10">
            <a:extLst>
              <a:ext uri="{FF2B5EF4-FFF2-40B4-BE49-F238E27FC236}">
                <a16:creationId xmlns:a16="http://schemas.microsoft.com/office/drawing/2014/main" id="{87483845-3C44-A485-53B9-38D7C2060F2F}"/>
              </a:ext>
            </a:extLst>
          </p:cNvPr>
          <p:cNvSpPr>
            <a:spLocks noGrp="1"/>
          </p:cNvSpPr>
          <p:nvPr>
            <p:ph idx="1"/>
          </p:nvPr>
        </p:nvSpPr>
        <p:spPr/>
        <p:txBody>
          <a:bodyPr>
            <a:normAutofit/>
          </a:bodyPr>
          <a:lstStyle/>
          <a:p>
            <a:pPr marL="0" indent="0">
              <a:buNone/>
            </a:pPr>
            <a:endParaRPr lang="en-US" sz="2400" dirty="0"/>
          </a:p>
          <a:p>
            <a:r>
              <a:rPr lang="en-US" sz="2400" dirty="0"/>
              <a:t>Ken Key – God’s Glory</a:t>
            </a:r>
          </a:p>
          <a:p>
            <a:r>
              <a:rPr lang="en-US" sz="2400" dirty="0"/>
              <a:t>Ron </a:t>
            </a:r>
            <a:r>
              <a:rPr lang="en-US" sz="2400" dirty="0" err="1"/>
              <a:t>Gelok</a:t>
            </a:r>
            <a:r>
              <a:rPr lang="en-US" sz="2400" dirty="0"/>
              <a:t> – King’s Network</a:t>
            </a:r>
          </a:p>
          <a:p>
            <a:r>
              <a:rPr lang="en-US" sz="2400" dirty="0"/>
              <a:t>Kerry Jackson – Effective &amp; Accountable</a:t>
            </a:r>
          </a:p>
          <a:p>
            <a:r>
              <a:rPr lang="en-US" sz="2400" dirty="0"/>
              <a:t>Ryan Wilson – Technology Experience</a:t>
            </a:r>
          </a:p>
          <a:p>
            <a:r>
              <a:rPr lang="en-US" sz="2400" dirty="0"/>
              <a:t>Scott Tyler – Ranch Operations / Prayer</a:t>
            </a:r>
          </a:p>
          <a:p>
            <a:r>
              <a:rPr lang="en-US" sz="2400" dirty="0"/>
              <a:t>Executive Director – Sean McNabb</a:t>
            </a:r>
          </a:p>
          <a:p>
            <a:endParaRPr lang="en-US" dirty="0"/>
          </a:p>
        </p:txBody>
      </p:sp>
      <p:sp>
        <p:nvSpPr>
          <p:cNvPr id="7" name="Date Placeholder 6">
            <a:extLst>
              <a:ext uri="{FF2B5EF4-FFF2-40B4-BE49-F238E27FC236}">
                <a16:creationId xmlns:a16="http://schemas.microsoft.com/office/drawing/2014/main" id="{965D24FB-64F6-F2DF-F34B-67F35C4CBCEB}"/>
              </a:ext>
            </a:extLst>
          </p:cNvPr>
          <p:cNvSpPr>
            <a:spLocks noGrp="1"/>
          </p:cNvSpPr>
          <p:nvPr>
            <p:ph type="dt" sz="half" idx="4294967295"/>
          </p:nvPr>
        </p:nvSpPr>
        <p:spPr>
          <a:xfrm>
            <a:off x="0" y="6356350"/>
            <a:ext cx="3322638" cy="365125"/>
          </a:xfrm>
        </p:spPr>
        <p:txBody>
          <a:bodyPr/>
          <a:lstStyle/>
          <a:p>
            <a:r>
              <a:rPr lang="en-US"/>
              <a:t>20XX</a:t>
            </a:r>
            <a:endParaRPr lang="en-US" dirty="0"/>
          </a:p>
        </p:txBody>
      </p:sp>
      <p:sp>
        <p:nvSpPr>
          <p:cNvPr id="8" name="Footer Placeholder 7">
            <a:extLst>
              <a:ext uri="{FF2B5EF4-FFF2-40B4-BE49-F238E27FC236}">
                <a16:creationId xmlns:a16="http://schemas.microsoft.com/office/drawing/2014/main" id="{965E5B47-559A-5E93-3171-B4B2FD499ED6}"/>
              </a:ext>
            </a:extLst>
          </p:cNvPr>
          <p:cNvSpPr>
            <a:spLocks noGrp="1"/>
          </p:cNvSpPr>
          <p:nvPr>
            <p:ph type="ftr" sz="quarter" idx="4294967295"/>
          </p:nvPr>
        </p:nvSpPr>
        <p:spPr>
          <a:xfrm>
            <a:off x="0" y="6356350"/>
            <a:ext cx="5029200" cy="365125"/>
          </a:xfrm>
        </p:spPr>
        <p:txBody>
          <a:bodyPr/>
          <a:lstStyle/>
          <a:p>
            <a:r>
              <a:rPr lang="en-US"/>
              <a:t>Sample Text</a:t>
            </a:r>
            <a:endParaRPr lang="en-US" dirty="0"/>
          </a:p>
        </p:txBody>
      </p:sp>
      <p:sp>
        <p:nvSpPr>
          <p:cNvPr id="9" name="Slide Number Placeholder 8">
            <a:extLst>
              <a:ext uri="{FF2B5EF4-FFF2-40B4-BE49-F238E27FC236}">
                <a16:creationId xmlns:a16="http://schemas.microsoft.com/office/drawing/2014/main" id="{7D3C81F8-EBD1-27A7-F249-D490192EC4E7}"/>
              </a:ext>
            </a:extLst>
          </p:cNvPr>
          <p:cNvSpPr>
            <a:spLocks noGrp="1"/>
          </p:cNvSpPr>
          <p:nvPr>
            <p:ph type="sldNum" sz="quarter" idx="4294967295"/>
          </p:nvPr>
        </p:nvSpPr>
        <p:spPr>
          <a:xfrm>
            <a:off x="10777538" y="6356350"/>
            <a:ext cx="1414462" cy="365125"/>
          </a:xfrm>
        </p:spPr>
        <p:txBody>
          <a:bodyPr/>
          <a:lstStyle/>
          <a:p>
            <a:fld id="{AE208ADF-3ADD-483D-A721-14E3EEE2C135}" type="slidenum">
              <a:rPr lang="en-US" smtClean="0"/>
              <a:pPr/>
              <a:t>9</a:t>
            </a:fld>
            <a:endParaRPr lang="en-US" dirty="0"/>
          </a:p>
        </p:txBody>
      </p:sp>
    </p:spTree>
    <p:extLst>
      <p:ext uri="{BB962C8B-B14F-4D97-AF65-F5344CB8AC3E}">
        <p14:creationId xmlns:p14="http://schemas.microsoft.com/office/powerpoint/2010/main" val="13031950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7|6.2|5.7|6.4"/>
</p:tagLst>
</file>

<file path=ppt/theme/theme1.xml><?xml version="1.0" encoding="utf-8"?>
<a:theme xmlns:a="http://schemas.openxmlformats.org/drawingml/2006/main" name="PineVTI">
  <a:themeElements>
    <a:clrScheme name="Pine">
      <a:dk1>
        <a:sysClr val="windowText" lastClr="000000"/>
      </a:dk1>
      <a:lt1>
        <a:sysClr val="window" lastClr="FFFFFF"/>
      </a:lt1>
      <a:dk2>
        <a:srgbClr val="081B19"/>
      </a:dk2>
      <a:lt2>
        <a:srgbClr val="E2D4CA"/>
      </a:lt2>
      <a:accent1>
        <a:srgbClr val="415347"/>
      </a:accent1>
      <a:accent2>
        <a:srgbClr val="753E33"/>
      </a:accent2>
      <a:accent3>
        <a:srgbClr val="7B614F"/>
      </a:accent3>
      <a:accent4>
        <a:srgbClr val="827B6D"/>
      </a:accent4>
      <a:accent5>
        <a:srgbClr val="495255"/>
      </a:accent5>
      <a:accent6>
        <a:srgbClr val="2D5358"/>
      </a:accent6>
      <a:hlink>
        <a:srgbClr val="A8705D"/>
      </a:hlink>
      <a:folHlink>
        <a:srgbClr val="5B688B"/>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ne_Win32_JB_SL_v2.potx" id="{3FE2ADD4-A665-4FB8-B8C0-7CA1C57550A1}" vid="{0ED6AE89-9D72-42A2-A52F-A4B3C658E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8C0CC34A-D535-41BC-8B48-A0E1EA32D7E8}">
  <ds:schemaRefs>
    <ds:schemaRef ds:uri="http://schemas.microsoft.com/sharepoint/v3/contenttype/forms"/>
  </ds:schemaRefs>
</ds:datastoreItem>
</file>

<file path=customXml/itemProps2.xml><?xml version="1.0" encoding="utf-8"?>
<ds:datastoreItem xmlns:ds="http://schemas.openxmlformats.org/officeDocument/2006/customXml" ds:itemID="{5590CBB4-731C-4440-BC54-D2076F57C8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506F55-A469-454B-8FCA-6F8BCF9DAA6B}">
  <ds:schemaRef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 ds:uri="230e9df3-be65-4c73-a93b-d1236ebd677e"/>
    <ds:schemaRef ds:uri="http://purl.org/dc/dcmitype/"/>
    <ds:schemaRef ds:uri="71af3243-3dd4-4a8d-8c0d-dd76da1f02a5"/>
    <ds:schemaRef ds:uri="http://schemas.microsoft.com/office/2006/documentManagement/types"/>
    <ds:schemaRef ds:uri="16c05727-aa75-4e4a-9b5f-8a80a1165891"/>
    <ds:schemaRef ds:uri="http://schemas.microsoft.com/sharepoint/v3"/>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Pine design</Template>
  <TotalTime>102596</TotalTime>
  <Words>1664</Words>
  <Application>Microsoft Office PowerPoint</Application>
  <PresentationFormat>Widescreen</PresentationFormat>
  <Paragraphs>369</Paragraphs>
  <Slides>32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Copperplate Gothic Bold</vt:lpstr>
      <vt:lpstr>Dante</vt:lpstr>
      <vt:lpstr>Footlight MT Light</vt:lpstr>
      <vt:lpstr>Franklin Gothic Book</vt:lpstr>
      <vt:lpstr>Wingdings</vt:lpstr>
      <vt:lpstr>PineVTI</vt:lpstr>
      <vt:lpstr>B R O K E N   A R R O W </vt:lpstr>
      <vt:lpstr>Mental health pandemic</vt:lpstr>
      <vt:lpstr>ELIMINATE THE PROBLEM</vt:lpstr>
      <vt:lpstr>PowerPoint Presentation</vt:lpstr>
      <vt:lpstr>PowerPoint Presentation</vt:lpstr>
      <vt:lpstr>Broken arrow wranglers ecosystem         </vt:lpstr>
      <vt:lpstr>Value Stream Modeling (See original architecture design)</vt:lpstr>
      <vt:lpstr>OUR TEAMS</vt:lpstr>
      <vt:lpstr>Board of Directors</vt:lpstr>
      <vt:lpstr>Management Operations System</vt:lpstr>
      <vt:lpstr>Call to Adventure Join the Broken Arrow Story  -  Ride for the Brand</vt:lpstr>
      <vt:lpstr>Supplemental slides</vt:lpstr>
      <vt:lpstr>BALANCE CONSULTING SERVICES</vt:lpstr>
      <vt:lpstr>PowerPoint Presentation</vt:lpstr>
      <vt:lpstr>PowerPoint Presentation</vt:lpstr>
      <vt:lpstr>Schedule and Goals  -- roots and fruit</vt:lpstr>
      <vt:lpstr>Where we are going…</vt:lpstr>
      <vt:lpstr>IMPLEMENTATION</vt:lpstr>
      <vt:lpstr>Business Model and Cash flow projection</vt:lpstr>
      <vt:lpstr>SOLUTION DELIVERY</vt:lpstr>
      <vt:lpstr>Source:  National Alliance on Mental Illness (NAMI)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Balance Consulting Services  R E B R A N D  BALANCE ADVENTURES BUSINESS EXPEDITIONS</dc:title>
  <dc:creator>Sean McNabb</dc:creator>
  <cp:lastModifiedBy>Sean McNabb</cp:lastModifiedBy>
  <cp:revision>9</cp:revision>
  <cp:lastPrinted>2023-11-29T23:48:20Z</cp:lastPrinted>
  <dcterms:created xsi:type="dcterms:W3CDTF">2023-04-20T17:20:30Z</dcterms:created>
  <dcterms:modified xsi:type="dcterms:W3CDTF">2024-05-02T17:34:10Z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